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89" r:id="rId2"/>
    <p:sldId id="258" r:id="rId3"/>
    <p:sldId id="260" r:id="rId4"/>
    <p:sldId id="276" r:id="rId5"/>
    <p:sldId id="292" r:id="rId6"/>
    <p:sldId id="282" r:id="rId7"/>
    <p:sldId id="259" r:id="rId8"/>
    <p:sldId id="261" r:id="rId9"/>
    <p:sldId id="262" r:id="rId10"/>
    <p:sldId id="266" r:id="rId11"/>
    <p:sldId id="264" r:id="rId12"/>
    <p:sldId id="265" r:id="rId13"/>
    <p:sldId id="268" r:id="rId14"/>
    <p:sldId id="267" r:id="rId15"/>
    <p:sldId id="277" r:id="rId16"/>
    <p:sldId id="269" r:id="rId17"/>
    <p:sldId id="278" r:id="rId18"/>
    <p:sldId id="263" r:id="rId19"/>
    <p:sldId id="271" r:id="rId20"/>
    <p:sldId id="270" r:id="rId21"/>
    <p:sldId id="272" r:id="rId22"/>
    <p:sldId id="279" r:id="rId23"/>
    <p:sldId id="273" r:id="rId24"/>
    <p:sldId id="274" r:id="rId25"/>
    <p:sldId id="283" r:id="rId26"/>
    <p:sldId id="286" r:id="rId27"/>
    <p:sldId id="284" r:id="rId28"/>
    <p:sldId id="290" r:id="rId29"/>
    <p:sldId id="288" r:id="rId30"/>
    <p:sldId id="285" r:id="rId31"/>
    <p:sldId id="291"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3399FF"/>
    <a:srgbClr val="33CC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1698" y="-11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92BC8F-2D32-4F99-8560-2D79936CBDA4}" type="datetimeFigureOut">
              <a:rPr lang="en-GB" smtClean="0"/>
              <a:t>11/08/2020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600FC-CE06-4C62-B194-A22C143682D7}" type="slidenum">
              <a:rPr lang="en-GB" smtClean="0"/>
              <a:t>‹#›</a:t>
            </a:fld>
            <a:endParaRPr lang="en-GB"/>
          </a:p>
        </p:txBody>
      </p:sp>
    </p:spTree>
    <p:extLst>
      <p:ext uri="{BB962C8B-B14F-4D97-AF65-F5344CB8AC3E}">
        <p14:creationId xmlns:p14="http://schemas.microsoft.com/office/powerpoint/2010/main" val="40359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13FEEB0-84BD-4976-955B-B5911D5A8234}" type="datetime1">
              <a:rPr lang="en-GB" smtClean="0"/>
              <a:t>11/08/2020</a:t>
            </a:fld>
            <a:endParaRPr lang="en-GB"/>
          </a:p>
        </p:txBody>
      </p:sp>
      <p:sp>
        <p:nvSpPr>
          <p:cNvPr id="5" name="Footer Placeholder 4"/>
          <p:cNvSpPr>
            <a:spLocks noGrp="1"/>
          </p:cNvSpPr>
          <p:nvPr>
            <p:ph type="ftr" sz="quarter" idx="11"/>
          </p:nvPr>
        </p:nvSpPr>
        <p:spPr/>
        <p:txBody>
          <a:bodyPr/>
          <a:lstStyle/>
          <a:p>
            <a:r>
              <a:rPr lang="en-GB" smtClean="0"/>
              <a:t>nnnnn</a:t>
            </a:r>
            <a:endParaRPr lang="en-GB"/>
          </a:p>
        </p:txBody>
      </p:sp>
      <p:sp>
        <p:nvSpPr>
          <p:cNvPr id="6" name="Slide Number Placeholder 5"/>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78730931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D2175E9-5B87-44F5-850D-D678C12B6C66}" type="datetime1">
              <a:rPr lang="en-GB" smtClean="0"/>
              <a:t>11/08/2020</a:t>
            </a:fld>
            <a:endParaRPr lang="en-GB"/>
          </a:p>
        </p:txBody>
      </p:sp>
      <p:sp>
        <p:nvSpPr>
          <p:cNvPr id="5" name="Footer Placeholder 4"/>
          <p:cNvSpPr>
            <a:spLocks noGrp="1"/>
          </p:cNvSpPr>
          <p:nvPr>
            <p:ph type="ftr" sz="quarter" idx="11"/>
          </p:nvPr>
        </p:nvSpPr>
        <p:spPr/>
        <p:txBody>
          <a:bodyPr/>
          <a:lstStyle/>
          <a:p>
            <a:r>
              <a:rPr lang="en-GB" smtClean="0"/>
              <a:t>nnnnn</a:t>
            </a:r>
            <a:endParaRPr lang="en-GB"/>
          </a:p>
        </p:txBody>
      </p:sp>
      <p:sp>
        <p:nvSpPr>
          <p:cNvPr id="6" name="Slide Number Placeholder 5"/>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4151551065"/>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D31BB8-BBD6-4543-8210-56A1B9214071}" type="datetime1">
              <a:rPr lang="en-GB" smtClean="0"/>
              <a:t>11/08/2020</a:t>
            </a:fld>
            <a:endParaRPr lang="en-GB"/>
          </a:p>
        </p:txBody>
      </p:sp>
      <p:sp>
        <p:nvSpPr>
          <p:cNvPr id="5" name="Footer Placeholder 4"/>
          <p:cNvSpPr>
            <a:spLocks noGrp="1"/>
          </p:cNvSpPr>
          <p:nvPr>
            <p:ph type="ftr" sz="quarter" idx="11"/>
          </p:nvPr>
        </p:nvSpPr>
        <p:spPr/>
        <p:txBody>
          <a:bodyPr/>
          <a:lstStyle/>
          <a:p>
            <a:r>
              <a:rPr lang="en-GB" smtClean="0"/>
              <a:t>nnnnn</a:t>
            </a:r>
            <a:endParaRPr lang="en-GB"/>
          </a:p>
        </p:txBody>
      </p:sp>
      <p:sp>
        <p:nvSpPr>
          <p:cNvPr id="6" name="Slide Number Placeholder 5"/>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3898866545"/>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84647E-C4C0-43D6-9748-05A03D4237BE}" type="datetime1">
              <a:rPr lang="en-GB" smtClean="0"/>
              <a:t>11/08/2020</a:t>
            </a:fld>
            <a:endParaRPr lang="en-GB"/>
          </a:p>
        </p:txBody>
      </p:sp>
      <p:sp>
        <p:nvSpPr>
          <p:cNvPr id="5" name="Footer Placeholder 4"/>
          <p:cNvSpPr>
            <a:spLocks noGrp="1"/>
          </p:cNvSpPr>
          <p:nvPr>
            <p:ph type="ftr" sz="quarter" idx="11"/>
          </p:nvPr>
        </p:nvSpPr>
        <p:spPr/>
        <p:txBody>
          <a:bodyPr/>
          <a:lstStyle/>
          <a:p>
            <a:r>
              <a:rPr lang="en-GB" smtClean="0"/>
              <a:t>nnnnn</a:t>
            </a:r>
            <a:endParaRPr lang="en-GB"/>
          </a:p>
        </p:txBody>
      </p:sp>
      <p:sp>
        <p:nvSpPr>
          <p:cNvPr id="6" name="Slide Number Placeholder 5"/>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138567063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2BC3F33-0A29-4983-BDA3-D69D06E6AC30}" type="datetime1">
              <a:rPr lang="en-GB" smtClean="0"/>
              <a:t>11/08/2020</a:t>
            </a:fld>
            <a:endParaRPr lang="en-GB"/>
          </a:p>
        </p:txBody>
      </p:sp>
      <p:sp>
        <p:nvSpPr>
          <p:cNvPr id="5" name="Footer Placeholder 4"/>
          <p:cNvSpPr>
            <a:spLocks noGrp="1"/>
          </p:cNvSpPr>
          <p:nvPr>
            <p:ph type="ftr" sz="quarter" idx="11"/>
          </p:nvPr>
        </p:nvSpPr>
        <p:spPr/>
        <p:txBody>
          <a:bodyPr/>
          <a:lstStyle/>
          <a:p>
            <a:r>
              <a:rPr lang="en-GB" smtClean="0"/>
              <a:t>nnnnn</a:t>
            </a:r>
            <a:endParaRPr lang="en-GB"/>
          </a:p>
        </p:txBody>
      </p:sp>
      <p:sp>
        <p:nvSpPr>
          <p:cNvPr id="6" name="Slide Number Placeholder 5"/>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40892550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8CC125B-BF9B-42EB-9A8F-A989037F7032}" type="datetime1">
              <a:rPr lang="en-GB" smtClean="0"/>
              <a:t>11/08/2020</a:t>
            </a:fld>
            <a:endParaRPr lang="en-GB"/>
          </a:p>
        </p:txBody>
      </p:sp>
      <p:sp>
        <p:nvSpPr>
          <p:cNvPr id="6" name="Footer Placeholder 5"/>
          <p:cNvSpPr>
            <a:spLocks noGrp="1"/>
          </p:cNvSpPr>
          <p:nvPr>
            <p:ph type="ftr" sz="quarter" idx="11"/>
          </p:nvPr>
        </p:nvSpPr>
        <p:spPr/>
        <p:txBody>
          <a:bodyPr/>
          <a:lstStyle/>
          <a:p>
            <a:r>
              <a:rPr lang="en-GB" smtClean="0"/>
              <a:t>nnnnn</a:t>
            </a:r>
            <a:endParaRPr lang="en-GB"/>
          </a:p>
        </p:txBody>
      </p:sp>
      <p:sp>
        <p:nvSpPr>
          <p:cNvPr id="7" name="Slide Number Placeholder 6"/>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2242706437"/>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4315FBD-DA22-4066-8583-45416549F0D9}" type="datetime1">
              <a:rPr lang="en-GB" smtClean="0"/>
              <a:t>11/08/2020</a:t>
            </a:fld>
            <a:endParaRPr lang="en-GB"/>
          </a:p>
        </p:txBody>
      </p:sp>
      <p:sp>
        <p:nvSpPr>
          <p:cNvPr id="8" name="Footer Placeholder 7"/>
          <p:cNvSpPr>
            <a:spLocks noGrp="1"/>
          </p:cNvSpPr>
          <p:nvPr>
            <p:ph type="ftr" sz="quarter" idx="11"/>
          </p:nvPr>
        </p:nvSpPr>
        <p:spPr/>
        <p:txBody>
          <a:bodyPr/>
          <a:lstStyle/>
          <a:p>
            <a:r>
              <a:rPr lang="en-GB" smtClean="0"/>
              <a:t>nnnnn</a:t>
            </a:r>
            <a:endParaRPr lang="en-GB"/>
          </a:p>
        </p:txBody>
      </p:sp>
      <p:sp>
        <p:nvSpPr>
          <p:cNvPr id="9" name="Slide Number Placeholder 8"/>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2446680272"/>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F6C7E6D-C091-4CC5-AE7E-924B1DA20F2A}" type="datetime1">
              <a:rPr lang="en-GB" smtClean="0"/>
              <a:t>11/08/2020</a:t>
            </a:fld>
            <a:endParaRPr lang="en-GB"/>
          </a:p>
        </p:txBody>
      </p:sp>
      <p:sp>
        <p:nvSpPr>
          <p:cNvPr id="4" name="Footer Placeholder 3"/>
          <p:cNvSpPr>
            <a:spLocks noGrp="1"/>
          </p:cNvSpPr>
          <p:nvPr>
            <p:ph type="ftr" sz="quarter" idx="11"/>
          </p:nvPr>
        </p:nvSpPr>
        <p:spPr/>
        <p:txBody>
          <a:bodyPr/>
          <a:lstStyle/>
          <a:p>
            <a:r>
              <a:rPr lang="en-GB" smtClean="0"/>
              <a:t>nnnnn</a:t>
            </a:r>
            <a:endParaRPr lang="en-GB"/>
          </a:p>
        </p:txBody>
      </p:sp>
      <p:sp>
        <p:nvSpPr>
          <p:cNvPr id="5" name="Slide Number Placeholder 4"/>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294867303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EDB0C4-A881-4EE8-A26E-0F06EFAD2F1E}" type="datetime1">
              <a:rPr lang="en-GB" smtClean="0"/>
              <a:t>11/08/2020</a:t>
            </a:fld>
            <a:endParaRPr lang="en-GB"/>
          </a:p>
        </p:txBody>
      </p:sp>
      <p:sp>
        <p:nvSpPr>
          <p:cNvPr id="3" name="Footer Placeholder 2"/>
          <p:cNvSpPr>
            <a:spLocks noGrp="1"/>
          </p:cNvSpPr>
          <p:nvPr>
            <p:ph type="ftr" sz="quarter" idx="11"/>
          </p:nvPr>
        </p:nvSpPr>
        <p:spPr/>
        <p:txBody>
          <a:bodyPr/>
          <a:lstStyle/>
          <a:p>
            <a:r>
              <a:rPr lang="en-GB" smtClean="0"/>
              <a:t>nnnnn</a:t>
            </a:r>
            <a:endParaRPr lang="en-GB"/>
          </a:p>
        </p:txBody>
      </p:sp>
      <p:sp>
        <p:nvSpPr>
          <p:cNvPr id="4" name="Slide Number Placeholder 3"/>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3185542072"/>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0AA182-8DC9-4435-943E-6CB9F4EA79AF}" type="datetime1">
              <a:rPr lang="en-GB" smtClean="0"/>
              <a:t>11/08/2020</a:t>
            </a:fld>
            <a:endParaRPr lang="en-GB"/>
          </a:p>
        </p:txBody>
      </p:sp>
      <p:sp>
        <p:nvSpPr>
          <p:cNvPr id="6" name="Footer Placeholder 5"/>
          <p:cNvSpPr>
            <a:spLocks noGrp="1"/>
          </p:cNvSpPr>
          <p:nvPr>
            <p:ph type="ftr" sz="quarter" idx="11"/>
          </p:nvPr>
        </p:nvSpPr>
        <p:spPr/>
        <p:txBody>
          <a:bodyPr/>
          <a:lstStyle/>
          <a:p>
            <a:r>
              <a:rPr lang="en-GB" smtClean="0"/>
              <a:t>nnnnn</a:t>
            </a:r>
            <a:endParaRPr lang="en-GB"/>
          </a:p>
        </p:txBody>
      </p:sp>
      <p:sp>
        <p:nvSpPr>
          <p:cNvPr id="7" name="Slide Number Placeholder 6"/>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3725358029"/>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5A4754-20B1-4CBB-806E-BFB98B35CD67}" type="datetime1">
              <a:rPr lang="en-GB" smtClean="0"/>
              <a:t>11/08/2020</a:t>
            </a:fld>
            <a:endParaRPr lang="en-GB"/>
          </a:p>
        </p:txBody>
      </p:sp>
      <p:sp>
        <p:nvSpPr>
          <p:cNvPr id="6" name="Footer Placeholder 5"/>
          <p:cNvSpPr>
            <a:spLocks noGrp="1"/>
          </p:cNvSpPr>
          <p:nvPr>
            <p:ph type="ftr" sz="quarter" idx="11"/>
          </p:nvPr>
        </p:nvSpPr>
        <p:spPr/>
        <p:txBody>
          <a:bodyPr/>
          <a:lstStyle/>
          <a:p>
            <a:r>
              <a:rPr lang="en-GB" smtClean="0"/>
              <a:t>nnnnn</a:t>
            </a:r>
            <a:endParaRPr lang="en-GB"/>
          </a:p>
        </p:txBody>
      </p:sp>
      <p:sp>
        <p:nvSpPr>
          <p:cNvPr id="7" name="Slide Number Placeholder 6"/>
          <p:cNvSpPr>
            <a:spLocks noGrp="1"/>
          </p:cNvSpPr>
          <p:nvPr>
            <p:ph type="sldNum" sz="quarter" idx="12"/>
          </p:nvPr>
        </p:nvSpPr>
        <p:spPr/>
        <p:txBody>
          <a:bodyPr/>
          <a:lstStyle/>
          <a:p>
            <a:fld id="{9B88D33C-8140-4523-AA9F-4ACC23D92B9C}" type="slidenum">
              <a:rPr lang="en-GB" smtClean="0"/>
              <a:t>‹#›</a:t>
            </a:fld>
            <a:endParaRPr lang="en-GB"/>
          </a:p>
        </p:txBody>
      </p:sp>
    </p:spTree>
    <p:extLst>
      <p:ext uri="{BB962C8B-B14F-4D97-AF65-F5344CB8AC3E}">
        <p14:creationId xmlns:p14="http://schemas.microsoft.com/office/powerpoint/2010/main" val="1644148111"/>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56A6A-11F6-4ACE-8816-319EE9026EE2}" type="datetime1">
              <a:rPr lang="en-GB" smtClean="0"/>
              <a:t>11/08/2020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nnnnn</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88D33C-8140-4523-AA9F-4ACC23D92B9C}" type="slidenum">
              <a:rPr lang="en-GB" smtClean="0"/>
              <a:t>‹#›</a:t>
            </a:fld>
            <a:endParaRPr lang="en-GB"/>
          </a:p>
        </p:txBody>
      </p:sp>
    </p:spTree>
    <p:extLst>
      <p:ext uri="{BB962C8B-B14F-4D97-AF65-F5344CB8AC3E}">
        <p14:creationId xmlns:p14="http://schemas.microsoft.com/office/powerpoint/2010/main" val="483560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oleObject" Target="../embeddings/oleObject1.bin"/><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31.jpe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png"/><Relationship Id="rId5" Type="http://schemas.microsoft.com/office/2007/relationships/hdphoto" Target="../media/hdphoto3.wdp"/><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6.jpeg"/><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hyperlink" Target="mailto:college@btinternet.com" TargetMode="External"/><Relationship Id="rId4" Type="http://schemas.openxmlformats.org/officeDocument/2006/relationships/hyperlink" Target="http://geomon.co.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jpeg"/><Relationship Id="rId5" Type="http://schemas.microsoft.com/office/2007/relationships/hdphoto" Target="../media/hdphoto2.wdp"/><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7" descr="DSCN676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57" y="14514"/>
            <a:ext cx="12192000" cy="833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079156" y="240805"/>
            <a:ext cx="7073974" cy="2000548"/>
          </a:xfrm>
          <a:prstGeom prst="rect">
            <a:avLst/>
          </a:prstGeom>
          <a:solidFill>
            <a:srgbClr val="C0C0C0"/>
          </a:solidFill>
        </p:spPr>
        <p:txBody>
          <a:bodyPr wrap="square" rtlCol="0">
            <a:spAutoFit/>
          </a:bodyPr>
          <a:lstStyle/>
          <a:p>
            <a:pPr algn="ctr"/>
            <a:r>
              <a:rPr lang="en-GB" sz="4000" b="1" dirty="0" smtClean="0">
                <a:latin typeface="Century Gothic" panose="020B0502020202020204" pitchFamily="34" charset="0"/>
              </a:rPr>
              <a:t>CLIMATE CHANGE</a:t>
            </a:r>
          </a:p>
          <a:p>
            <a:pPr algn="ctr"/>
            <a:r>
              <a:rPr lang="en-GB" sz="2800" b="1" dirty="0" smtClean="0">
                <a:latin typeface="Century Gothic" panose="020B0502020202020204" pitchFamily="34" charset="0"/>
              </a:rPr>
              <a:t>A Presentation from </a:t>
            </a:r>
            <a:endParaRPr lang="en-GB" sz="2800" b="1" dirty="0" smtClean="0">
              <a:latin typeface="Century Gothic" panose="020B0502020202020204" pitchFamily="34" charset="0"/>
            </a:endParaRPr>
          </a:p>
          <a:p>
            <a:pPr algn="ctr"/>
            <a:r>
              <a:rPr lang="en-GB" sz="2800" b="1" dirty="0" smtClean="0">
                <a:latin typeface="Century Gothic" panose="020B0502020202020204" pitchFamily="34" charset="0"/>
              </a:rPr>
              <a:t>GEOMÔN</a:t>
            </a:r>
            <a:endParaRPr lang="en-GB" sz="2800" b="1" dirty="0" smtClean="0">
              <a:latin typeface="Century Gothic" panose="020B0502020202020204" pitchFamily="34" charset="0"/>
            </a:endParaRPr>
          </a:p>
          <a:p>
            <a:pPr algn="ctr"/>
            <a:r>
              <a:rPr lang="en-GB" sz="2800" b="1" dirty="0" smtClean="0">
                <a:latin typeface="Century Gothic" panose="020B0502020202020204" pitchFamily="34" charset="0"/>
              </a:rPr>
              <a:t>UNESCO </a:t>
            </a:r>
            <a:r>
              <a:rPr lang="en-GB" sz="2800" b="1" dirty="0" smtClean="0">
                <a:latin typeface="Century Gothic" panose="020B0502020202020204" pitchFamily="34" charset="0"/>
              </a:rPr>
              <a:t>GLOBAL </a:t>
            </a:r>
            <a:r>
              <a:rPr lang="en-GB" sz="2800" b="1" dirty="0" smtClean="0">
                <a:latin typeface="Century Gothic" panose="020B0502020202020204" pitchFamily="34" charset="0"/>
              </a:rPr>
              <a:t>GEOPARK</a:t>
            </a:r>
            <a:endParaRPr lang="en-GB" sz="2800" dirty="0">
              <a:latin typeface="Century Gothic" panose="020B0502020202020204" pitchFamily="34" charset="0"/>
            </a:endParaRPr>
          </a:p>
        </p:txBody>
      </p:sp>
      <p:grpSp>
        <p:nvGrpSpPr>
          <p:cNvPr id="17" name="Group 16"/>
          <p:cNvGrpSpPr/>
          <p:nvPr/>
        </p:nvGrpSpPr>
        <p:grpSpPr>
          <a:xfrm>
            <a:off x="1190171" y="6560331"/>
            <a:ext cx="9564915" cy="1469818"/>
            <a:chOff x="1336729" y="5464656"/>
            <a:chExt cx="9564915" cy="1469818"/>
          </a:xfrm>
        </p:grpSpPr>
        <p:grpSp>
          <p:nvGrpSpPr>
            <p:cNvPr id="18" name="Group 17"/>
            <p:cNvGrpSpPr/>
            <p:nvPr/>
          </p:nvGrpSpPr>
          <p:grpSpPr>
            <a:xfrm>
              <a:off x="1336729" y="5464656"/>
              <a:ext cx="9564915" cy="1469818"/>
              <a:chOff x="1336729" y="3780596"/>
              <a:chExt cx="9564915" cy="1469818"/>
            </a:xfrm>
          </p:grpSpPr>
          <p:pic>
            <p:nvPicPr>
              <p:cNvPr id="20" name="Picture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22" name="Rectangle 21"/>
              <p:cNvSpPr/>
              <p:nvPr/>
            </p:nvSpPr>
            <p:spPr>
              <a:xfrm>
                <a:off x="1336729" y="3780596"/>
                <a:ext cx="9564915"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TextBox 18"/>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Tree>
    <p:extLst>
      <p:ext uri="{BB962C8B-B14F-4D97-AF65-F5344CB8AC3E}">
        <p14:creationId xmlns:p14="http://schemas.microsoft.com/office/powerpoint/2010/main" val="581913515"/>
      </p:ext>
    </p:extLst>
  </p:cSld>
  <p:clrMapOvr>
    <a:masterClrMapping/>
  </p:clrMapOvr>
  <mc:AlternateContent xmlns:mc="http://schemas.openxmlformats.org/markup-compatibility/2006" xmlns:p14="http://schemas.microsoft.com/office/powerpoint/2010/main">
    <mc:Choice Requires="p14">
      <p:transition spd="slow" p14:dur="800" advClick="0" advTm="10000">
        <p:circle/>
      </p:transition>
    </mc:Choice>
    <mc:Fallback xmlns="">
      <p:transition spd="slow" advClick="0" advTm="10000">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11" name="Picture 2" descr="reef4"/>
          <p:cNvPicPr>
            <a:picLocks noChangeAspect="1" noChangeArrowheads="1"/>
          </p:cNvPicPr>
          <p:nvPr/>
        </p:nvPicPr>
        <p:blipFill>
          <a:blip r:embed="rId4">
            <a:lum bright="18000"/>
            <a:extLst>
              <a:ext uri="{28A0092B-C50C-407E-A947-70E740481C1C}">
                <a14:useLocalDpi xmlns:a14="http://schemas.microsoft.com/office/drawing/2010/main"/>
              </a:ext>
            </a:extLst>
          </a:blip>
          <a:srcRect/>
          <a:stretch>
            <a:fillRect/>
          </a:stretch>
        </p:blipFill>
        <p:spPr bwMode="auto">
          <a:xfrm>
            <a:off x="169818" y="658274"/>
            <a:ext cx="6833748" cy="388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7200900" y="523598"/>
            <a:ext cx="4991100" cy="4154984"/>
          </a:xfrm>
          <a:prstGeom prst="rect">
            <a:avLst/>
          </a:prstGeom>
          <a:noFill/>
        </p:spPr>
        <p:txBody>
          <a:bodyPr wrap="square" rtlCol="0">
            <a:spAutoFit/>
          </a:bodyPr>
          <a:lstStyle/>
          <a:p>
            <a:r>
              <a:rPr lang="en-GB" sz="2400" dirty="0" smtClean="0">
                <a:latin typeface="Century Gothic" panose="020B0502020202020204" pitchFamily="34" charset="0"/>
              </a:rPr>
              <a:t>Reef-building corals need light so the symbiotic algae can photosynthesise and the corals can build the reef</a:t>
            </a:r>
          </a:p>
          <a:p>
            <a:endParaRPr lang="en-GB" sz="2400" dirty="0">
              <a:latin typeface="Century Gothic" panose="020B0502020202020204" pitchFamily="34" charset="0"/>
            </a:endParaRPr>
          </a:p>
          <a:p>
            <a:r>
              <a:rPr lang="en-GB" sz="2400" dirty="0">
                <a:latin typeface="Century Gothic" panose="020B0502020202020204" pitchFamily="34" charset="0"/>
              </a:rPr>
              <a:t>T</a:t>
            </a:r>
            <a:r>
              <a:rPr lang="en-GB" sz="2400" dirty="0" smtClean="0">
                <a:latin typeface="Century Gothic" panose="020B0502020202020204" pitchFamily="34" charset="0"/>
              </a:rPr>
              <a:t>he presence of corals in the Carboniferous Limestone proves that the limestone formed in a shallow sea (&lt;40 m) where sufficient light could reach the seabed</a:t>
            </a:r>
            <a:endParaRPr lang="en-GB" sz="2400" dirty="0">
              <a:latin typeface="Century Gothic" panose="020B0502020202020204" pitchFamily="34" charset="0"/>
            </a:endParaRPr>
          </a:p>
        </p:txBody>
      </p:sp>
    </p:spTree>
    <p:extLst>
      <p:ext uri="{BB962C8B-B14F-4D97-AF65-F5344CB8AC3E}">
        <p14:creationId xmlns:p14="http://schemas.microsoft.com/office/powerpoint/2010/main" val="3153736227"/>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10" name="TextBox 9"/>
          <p:cNvSpPr txBox="1"/>
          <p:nvPr/>
        </p:nvSpPr>
        <p:spPr>
          <a:xfrm>
            <a:off x="203199" y="2954494"/>
            <a:ext cx="11776364" cy="2739211"/>
          </a:xfrm>
          <a:prstGeom prst="rect">
            <a:avLst/>
          </a:prstGeom>
          <a:noFill/>
        </p:spPr>
        <p:txBody>
          <a:bodyPr wrap="square" rtlCol="0">
            <a:spAutoFit/>
          </a:bodyPr>
          <a:lstStyle/>
          <a:p>
            <a:r>
              <a:rPr lang="en-GB" sz="2200" dirty="0" smtClean="0">
                <a:latin typeface="Century Gothic" panose="020B0502020202020204" pitchFamily="34" charset="0"/>
              </a:rPr>
              <a:t>In the Carboniferous Period, average global </a:t>
            </a:r>
            <a:r>
              <a:rPr lang="en-GB" sz="2200" dirty="0">
                <a:latin typeface="Century Gothic" panose="020B0502020202020204" pitchFamily="34" charset="0"/>
              </a:rPr>
              <a:t>temperatures were 20ºC (</a:t>
            </a:r>
            <a:r>
              <a:rPr lang="en-GB" sz="2200" dirty="0" smtClean="0">
                <a:latin typeface="Century Gothic" panose="020B0502020202020204" pitchFamily="34" charset="0"/>
              </a:rPr>
              <a:t>compared with 14ºC </a:t>
            </a:r>
            <a:r>
              <a:rPr lang="en-GB" sz="2200" dirty="0">
                <a:latin typeface="Century Gothic" panose="020B0502020202020204" pitchFamily="34" charset="0"/>
              </a:rPr>
              <a:t>in the 20</a:t>
            </a:r>
            <a:r>
              <a:rPr lang="en-GB" sz="2200" baseline="30000" dirty="0">
                <a:latin typeface="Century Gothic" panose="020B0502020202020204" pitchFamily="34" charset="0"/>
              </a:rPr>
              <a:t>th</a:t>
            </a:r>
            <a:r>
              <a:rPr lang="en-GB" sz="2200" dirty="0">
                <a:latin typeface="Century Gothic" panose="020B0502020202020204" pitchFamily="34" charset="0"/>
              </a:rPr>
              <a:t> century)</a:t>
            </a:r>
          </a:p>
          <a:p>
            <a:endParaRPr lang="en-GB" sz="2200" dirty="0" smtClean="0">
              <a:latin typeface="Century Gothic" panose="020B0502020202020204" pitchFamily="34" charset="0"/>
            </a:endParaRPr>
          </a:p>
          <a:p>
            <a:r>
              <a:rPr lang="en-GB" sz="2200" dirty="0" smtClean="0">
                <a:latin typeface="Century Gothic" panose="020B0502020202020204" pitchFamily="34" charset="0"/>
              </a:rPr>
              <a:t>What is now the UK was near the equator as a result of continental drift</a:t>
            </a:r>
          </a:p>
          <a:p>
            <a:endParaRPr lang="en-GB" sz="2200" dirty="0" smtClean="0">
              <a:latin typeface="Century Gothic" panose="020B0502020202020204" pitchFamily="34" charset="0"/>
            </a:endParaRPr>
          </a:p>
          <a:p>
            <a:r>
              <a:rPr lang="en-GB" sz="2200" dirty="0" smtClean="0">
                <a:latin typeface="Century Gothic" panose="020B0502020202020204" pitchFamily="34" charset="0"/>
              </a:rPr>
              <a:t>So the UK climate was tropical monsoonal – like present-day Indonesia – and coral reefs were abundant</a:t>
            </a:r>
          </a:p>
          <a:p>
            <a:endParaRPr lang="en-GB" dirty="0">
              <a:latin typeface="Century Gothic" panose="020B0502020202020204" pitchFamily="34" charset="0"/>
            </a:endParaRPr>
          </a:p>
        </p:txBody>
      </p:sp>
      <p:pic>
        <p:nvPicPr>
          <p:cNvPr id="14338" name="Picture 2" descr="Carboniferous geography - Fossil Grove Glasgow"/>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110951" y="60771"/>
            <a:ext cx="5960861" cy="29240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9794600" y="814521"/>
            <a:ext cx="2371766" cy="1477328"/>
          </a:xfrm>
          <a:prstGeom prst="rect">
            <a:avLst/>
          </a:prstGeom>
          <a:noFill/>
        </p:spPr>
        <p:txBody>
          <a:bodyPr wrap="square" rtlCol="0">
            <a:spAutoFit/>
          </a:bodyPr>
          <a:lstStyle/>
          <a:p>
            <a:r>
              <a:rPr lang="en-GB" b="1" dirty="0">
                <a:latin typeface="Century Gothic" panose="020B0502020202020204" pitchFamily="34" charset="0"/>
              </a:rPr>
              <a:t>T</a:t>
            </a:r>
            <a:r>
              <a:rPr lang="en-GB" b="1" dirty="0" smtClean="0">
                <a:latin typeface="Century Gothic" panose="020B0502020202020204" pitchFamily="34" charset="0"/>
              </a:rPr>
              <a:t>he UK</a:t>
            </a:r>
          </a:p>
          <a:p>
            <a:r>
              <a:rPr lang="en-GB" dirty="0">
                <a:latin typeface="Century Gothic" panose="020B0502020202020204" pitchFamily="34" charset="0"/>
              </a:rPr>
              <a:t>Note how the continents were </a:t>
            </a:r>
            <a:r>
              <a:rPr lang="en-GB" dirty="0" smtClean="0">
                <a:latin typeface="Century Gothic" panose="020B0502020202020204" pitchFamily="34" charset="0"/>
              </a:rPr>
              <a:t>clustered </a:t>
            </a:r>
            <a:r>
              <a:rPr lang="en-GB" dirty="0">
                <a:latin typeface="Century Gothic" panose="020B0502020202020204" pitchFamily="34" charset="0"/>
              </a:rPr>
              <a:t>together</a:t>
            </a:r>
          </a:p>
          <a:p>
            <a:endParaRPr lang="en-GB" b="1" dirty="0">
              <a:solidFill>
                <a:srgbClr val="FF0000"/>
              </a:solidFill>
              <a:latin typeface="Century Gothic" panose="020B0502020202020204" pitchFamily="34" charset="0"/>
            </a:endParaRPr>
          </a:p>
        </p:txBody>
      </p:sp>
      <p:sp>
        <p:nvSpPr>
          <p:cNvPr id="12" name="Left Arrow 11"/>
          <p:cNvSpPr/>
          <p:nvPr/>
        </p:nvSpPr>
        <p:spPr>
          <a:xfrm rot="21198714">
            <a:off x="6411408" y="1095405"/>
            <a:ext cx="3381820" cy="22115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976475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8196" name="Picture 4" descr="Raja Ampat's Top 5 Snorkeling Sites - Snorkel Ventu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69966" y="768129"/>
            <a:ext cx="6021609" cy="40144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464097" y="-6062"/>
            <a:ext cx="5727903" cy="5262979"/>
          </a:xfrm>
          <a:prstGeom prst="rect">
            <a:avLst/>
          </a:prstGeom>
          <a:noFill/>
        </p:spPr>
        <p:txBody>
          <a:bodyPr wrap="square" rtlCol="0">
            <a:spAutoFit/>
          </a:bodyPr>
          <a:lstStyle/>
          <a:p>
            <a:r>
              <a:rPr lang="en-GB" sz="2400" dirty="0" smtClean="0">
                <a:latin typeface="Century Gothic" panose="020B0502020202020204" pitchFamily="34" charset="0"/>
              </a:rPr>
              <a:t>Large ice sheets at the South Pole were melting which caused a global rise of sea level</a:t>
            </a:r>
          </a:p>
          <a:p>
            <a:endParaRPr lang="en-GB" sz="2400" dirty="0">
              <a:latin typeface="Century Gothic" panose="020B0502020202020204" pitchFamily="34" charset="0"/>
            </a:endParaRPr>
          </a:p>
          <a:p>
            <a:r>
              <a:rPr lang="en-GB" sz="2400" dirty="0" smtClean="0">
                <a:latin typeface="Century Gothic" panose="020B0502020202020204" pitchFamily="34" charset="0"/>
              </a:rPr>
              <a:t>Large swathes of land were flooded by the sea and this created an extensive shallow sea (largely less than 40 m deep) that extended from the Rhine to Kansas (Europe and North America were joined together in the Carboniferous Period)</a:t>
            </a:r>
          </a:p>
          <a:p>
            <a:endParaRPr lang="en-GB" sz="2400" dirty="0">
              <a:latin typeface="Century Gothic" panose="020B0502020202020204" pitchFamily="34" charset="0"/>
            </a:endParaRPr>
          </a:p>
          <a:p>
            <a:r>
              <a:rPr lang="en-GB" sz="2400" dirty="0" smtClean="0">
                <a:latin typeface="Century Gothic" panose="020B0502020202020204" pitchFamily="34" charset="0"/>
              </a:rPr>
              <a:t>So coral reefs – like these modern reefs in Indonesia – were widespread</a:t>
            </a:r>
            <a:endParaRPr lang="en-GB" sz="2400" dirty="0">
              <a:latin typeface="Century Gothic" panose="020B0502020202020204" pitchFamily="34" charset="0"/>
            </a:endParaRPr>
          </a:p>
        </p:txBody>
      </p:sp>
    </p:spTree>
    <p:extLst>
      <p:ext uri="{BB962C8B-B14F-4D97-AF65-F5344CB8AC3E}">
        <p14:creationId xmlns:p14="http://schemas.microsoft.com/office/powerpoint/2010/main" val="1950232311"/>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9220" name="Picture 4" descr="Aquarium Chemistry: Calcite, Aragonite, Limestone, and More - Reefs.com"/>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368682" y="361220"/>
            <a:ext cx="3314650" cy="2485988"/>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3 unbelievable adventure @ schooner cay Cape Eleuthera Bahamas ~ | Bahamas  vacation, Eleuthera, Bahamas trave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62370" y="407563"/>
            <a:ext cx="3687886" cy="242911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RWB sediment with gastropods"/>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02107" y="361220"/>
            <a:ext cx="3852154" cy="2484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380135" y="2995786"/>
            <a:ext cx="3648364" cy="1477328"/>
          </a:xfrm>
          <a:prstGeom prst="rect">
            <a:avLst/>
          </a:prstGeom>
          <a:noFill/>
        </p:spPr>
        <p:txBody>
          <a:bodyPr wrap="square" rtlCol="0">
            <a:spAutoFit/>
          </a:bodyPr>
          <a:lstStyle/>
          <a:p>
            <a:r>
              <a:rPr lang="en-GB" dirty="0" smtClean="0">
                <a:latin typeface="Century Gothic" panose="020B0502020202020204" pitchFamily="34" charset="0"/>
              </a:rPr>
              <a:t>The  coral reefs and shallow lagoons hosted abundant other shelly organisms most of which built their shells from calcium carbonate</a:t>
            </a:r>
            <a:endParaRPr lang="en-GB" dirty="0">
              <a:latin typeface="Century Gothic" panose="020B0502020202020204" pitchFamily="34" charset="0"/>
            </a:endParaRPr>
          </a:p>
        </p:txBody>
      </p:sp>
      <p:sp>
        <p:nvSpPr>
          <p:cNvPr id="11" name="TextBox 10"/>
          <p:cNvSpPr txBox="1"/>
          <p:nvPr/>
        </p:nvSpPr>
        <p:spPr>
          <a:xfrm>
            <a:off x="4619043" y="2989590"/>
            <a:ext cx="3064289" cy="1200329"/>
          </a:xfrm>
          <a:prstGeom prst="rect">
            <a:avLst/>
          </a:prstGeom>
          <a:noFill/>
        </p:spPr>
        <p:txBody>
          <a:bodyPr wrap="square" rtlCol="0">
            <a:spAutoFit/>
          </a:bodyPr>
          <a:lstStyle/>
          <a:p>
            <a:r>
              <a:rPr lang="en-GB" dirty="0" smtClean="0">
                <a:latin typeface="Century Gothic" panose="020B0502020202020204" pitchFamily="34" charset="0"/>
              </a:rPr>
              <a:t>Whole and broken shells from these organisms accumulated as sediments on the seabed </a:t>
            </a:r>
            <a:endParaRPr lang="en-GB" dirty="0">
              <a:latin typeface="Century Gothic" panose="020B0502020202020204" pitchFamily="34" charset="0"/>
            </a:endParaRPr>
          </a:p>
        </p:txBody>
      </p:sp>
      <p:sp>
        <p:nvSpPr>
          <p:cNvPr id="12" name="TextBox 11"/>
          <p:cNvSpPr txBox="1"/>
          <p:nvPr/>
        </p:nvSpPr>
        <p:spPr>
          <a:xfrm>
            <a:off x="8634557" y="2991655"/>
            <a:ext cx="3215698" cy="1200329"/>
          </a:xfrm>
          <a:prstGeom prst="rect">
            <a:avLst/>
          </a:prstGeom>
          <a:noFill/>
        </p:spPr>
        <p:txBody>
          <a:bodyPr wrap="square" rtlCol="0">
            <a:spAutoFit/>
          </a:bodyPr>
          <a:lstStyle/>
          <a:p>
            <a:r>
              <a:rPr lang="en-GB" dirty="0" smtClean="0">
                <a:latin typeface="Century Gothic" panose="020B0502020202020204" pitchFamily="34" charset="0"/>
              </a:rPr>
              <a:t>The whole region was dominated by white carbonate sands derived from marine organisms</a:t>
            </a:r>
            <a:endParaRPr lang="en-GB" dirty="0">
              <a:latin typeface="Century Gothic" panose="020B0502020202020204" pitchFamily="34" charset="0"/>
            </a:endParaRPr>
          </a:p>
        </p:txBody>
      </p:sp>
      <p:sp>
        <p:nvSpPr>
          <p:cNvPr id="13" name="TextBox 12"/>
          <p:cNvSpPr txBox="1"/>
          <p:nvPr/>
        </p:nvSpPr>
        <p:spPr>
          <a:xfrm>
            <a:off x="380135" y="4704776"/>
            <a:ext cx="12215618" cy="369332"/>
          </a:xfrm>
          <a:prstGeom prst="rect">
            <a:avLst/>
          </a:prstGeom>
          <a:noFill/>
        </p:spPr>
        <p:txBody>
          <a:bodyPr wrap="square" rtlCol="0">
            <a:spAutoFit/>
          </a:bodyPr>
          <a:lstStyle/>
          <a:p>
            <a:r>
              <a:rPr lang="en-GB" dirty="0" smtClean="0">
                <a:latin typeface="Century Gothic" panose="020B0502020202020204" pitchFamily="34" charset="0"/>
              </a:rPr>
              <a:t>Such sediments are found today in  regions like the Bahamas, Florida and Bermuda as in these pictures</a:t>
            </a:r>
            <a:endParaRPr lang="en-GB" dirty="0">
              <a:latin typeface="Century Gothic" panose="020B0502020202020204" pitchFamily="34" charset="0"/>
            </a:endParaRPr>
          </a:p>
        </p:txBody>
      </p:sp>
    </p:spTree>
    <p:extLst>
      <p:ext uri="{BB962C8B-B14F-4D97-AF65-F5344CB8AC3E}">
        <p14:creationId xmlns:p14="http://schemas.microsoft.com/office/powerpoint/2010/main" val="1014736212"/>
      </p:ext>
    </p:extLst>
  </p:cSld>
  <p:clrMapOvr>
    <a:masterClrMapping/>
  </p:clrMapOvr>
  <mc:AlternateContent xmlns:mc="http://schemas.openxmlformats.org/markup-compatibility/2006" xmlns:p14="http://schemas.microsoft.com/office/powerpoint/2010/main">
    <mc:Choice Requires="p14">
      <p:transition spd="slow" p14:dur="800" advClick="0" advTm="23000">
        <p:circle/>
      </p:transition>
    </mc:Choice>
    <mc:Fallback xmlns="">
      <p:transition spd="slow" advClick="0" advTm="23000">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DSCN6759"/>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5805" y="174855"/>
            <a:ext cx="3808184" cy="5076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10" name="Picture 8"/>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390794" y="174855"/>
            <a:ext cx="3410411" cy="2619022"/>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314297" y="2855614"/>
            <a:ext cx="7438149" cy="2308324"/>
          </a:xfrm>
          <a:prstGeom prst="rect">
            <a:avLst/>
          </a:prstGeom>
          <a:noFill/>
        </p:spPr>
        <p:txBody>
          <a:bodyPr wrap="square" rtlCol="0">
            <a:spAutoFit/>
          </a:bodyPr>
          <a:lstStyle/>
          <a:p>
            <a:r>
              <a:rPr lang="en-GB" sz="2400" dirty="0" smtClean="0">
                <a:latin typeface="Century Gothic" panose="020B0502020202020204" pitchFamily="34" charset="0"/>
              </a:rPr>
              <a:t>The carbonate sediments were later transformed into the Carboniferous Limestone</a:t>
            </a:r>
          </a:p>
          <a:p>
            <a:endParaRPr lang="en-GB" sz="2400" dirty="0" smtClean="0">
              <a:latin typeface="Century Gothic" panose="020B0502020202020204" pitchFamily="34" charset="0"/>
            </a:endParaRPr>
          </a:p>
          <a:p>
            <a:r>
              <a:rPr lang="en-GB" sz="2400" dirty="0" smtClean="0">
                <a:latin typeface="Century Gothic" panose="020B0502020202020204" pitchFamily="34" charset="0"/>
              </a:rPr>
              <a:t>Fossils – fragments of the shells of the molluscs and crinoids which made up the sediments –  are common</a:t>
            </a:r>
            <a:endParaRPr lang="en-GB" sz="2400" dirty="0">
              <a:latin typeface="Century Gothic" panose="020B0502020202020204" pitchFamily="34" charset="0"/>
            </a:endParaRPr>
          </a:p>
        </p:txBody>
      </p:sp>
      <p:pic>
        <p:nvPicPr>
          <p:cNvPr id="10242" name="Picture 2" descr="https://img.geocaching.com/cache/large/09cb565a-b4fc-4781-9bdf-01378926cf1d.jpg?rnd=0.5671612"/>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rot="16200000">
            <a:off x="8589061" y="-260811"/>
            <a:ext cx="2619025" cy="349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14240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attachments.office.net/owa/c.f.jago%40bangor.ac.uk/service.svc/s/GetAttachmentThumbnail?id=AQMkAGE3M2RlNjFkLWY4YjktNGEyMS05ZWE3LThhMTUzNzVkNTk1YQBGAAADeYNnB3er5EGx2ldWxSMw0wcA%2Fwnhl%2F5PB0WwTNAAhKfGPAAAAwsAAABmg%2FTA0IWzSKJuxsADay8wAAL1eAOGAAAAARIAEABYmAw87YJLSIJgkXs%2F%2B5XR&amp;thumbnailType=2&amp;owa=outlook.office.com&amp;scriptVer=2020071201.02&amp;X-OWA-CANARY=UH6RSLgPnkipcR5jN1vDHpDp7PEtLtgYVFIdYc7i_U7p9sYKwbtECsgZThZiF4ct_0-ybS8dAEU.&amp;token=eyJhbGciOiJSUzI1NiIsImtpZCI6IjU2MzU4ODUyMzRCOTI1MkRERTAwNTc2NkQ5RDlGMjc2NTY1RjYzRTIiLCJ4NXQiOiJWaldJVWpTNUpTM2VBRmRtMmRueWRsWmZZLUkiLCJ0eXAiOiJKV1QifQ.eyJvcmlnaW4iOiJodHRwczovL291dGxvb2sub2ZmaWNlLmNvbSIsInVjIjoiMmNkNjU0MTI1ZDFjNDY4YWEzYzYzMzQ0MDgwOTYzYzkiLCJzaWduaW5fc3RhdGUiOiJbXCJrbXNpXCJdIiwidmVyIjoiRXhjaGFuZ2UuQ2FsbGJhY2suVjEiLCJhcHBjdHhzZW5kZXIiOiJPd2FEb3dubG9hZEBjNjQ3NGM1NS1hOTIzLTRkMmEtOWJkNC1lY2UzNzE0OGRiYjIiLCJpc3NyaW5nIjoiV1ciLCJhcHBjdHgiOiJ7XCJtc2V4Y2hwcm90XCI6XCJvd2FcIixcInByaW1hcnlzaWRcIjpcIlMtMS01LTIxLTI4NDE5NjYzODItMjIwNzY3MTkyOC0zODIwNjU4Mzg3LTM1MzIyNDJcIixcInB1aWRcIjpcIjExNTM5MDY2NjA2ODU4MTgwODFcIixcIm9pZFwiOlwiOTdiNThmNTMtOWY1ZS00ZjFkLWJjNTgtNjhiMGEwOTc3NjM2XCIsXCJzY29wZVwiOlwiT3dhRG93bmxvYWRcIn0iLCJuYmYiOjE1OTU0MTU0MTIsImV4cCI6MTU5NTQxNjAxMiwiaXNzIjoiMDAwMDAwMDItMDAwMC0wZmYxLWNlMDAtMDAwMDAwMDAwMDAwQGM2NDc0YzU1LWE5MjMtNGQyYS05YmQ0LWVjZTM3MTQ4ZGJiMiIsImF1ZCI6IjAwMDAwMDAyLTAwMDAtMGZmMS1jZTAwLTAwMDAwMDAwMDAwMC9hdHRhY2htZW50cy5vZmZpY2UubmV0QGM2NDc0YzU1LWE5MjMtNGQyYS05YmQ0LWVjZTM3MTQ4ZGJiMiIsImhhcHAiOiJvd2EifQ.a-ACQVjePKrn93kV8WYgYTrhscTqrabBVEWvWVMeap4b_yCbG2zdDzD_5ubhUw_kXMwVmQbR0cnMxZkAQh4oUurCVmdJAMBX0pQNF9MsA6TE_GLTc1GQx9500FNEzxCKVphMPYo6PS7usUMcHsS3E0z4hgeq-iQEnGXw3bX6U-G8Ku-6-Gq5iEOray64LqvfkMxm3fUE0xdcegy-Muuv5d2RtbaISBN3IIFivQs0CLKa1y78yn2MoCWl58rL8zFjRlVHs5GflkLZfpGEZ-YzsIKIxZ7tAT9zRSQw4w90o1SD0lkVvmtRzqa-9ZONnDKFJu8WAfKg5QnXTPDpjxymlg&amp;animation=tru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27736" y="342675"/>
            <a:ext cx="5098473" cy="339765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attachments.office.net/owa/c.f.jago%40bangor.ac.uk/service.svc/s/GetAttachmentThumbnail?id=AQMkAGE3M2RlNjFkLWY4YjktNGEyMS05ZWE3LThhMTUzNzVkNTk1YQBGAAADeYNnB3er5EGx2ldWxSMw0wcA%2Fwnhl%2F5PB0WwTNAAhKfGPAAAAwsAAABmg%2FTA0IWzSKJuxsADay8wAAL1eAOGAAAAARIAEADdJaHWdh5vTZ4TK%2FCJtMNP&amp;thumbnailType=2&amp;owa=outlook.office.com&amp;scriptVer=2020071201.02&amp;X-OWA-CANARY=MZV9jcJcxEOCJgcvgLcqz8CLZ28uLtgYBrDxu19gVW4Mgak8QviW3eqOynCHU8nsayJmHsxR9rY.&amp;token=eyJhbGciOiJSUzI1NiIsImtpZCI6IjU2MzU4ODUyMzRCOTI1MkRERTAwNTc2NkQ5RDlGMjc2NTY1RjYzRTIiLCJ4NXQiOiJWaldJVWpTNUpTM2VBRmRtMmRueWRsWmZZLUkiLCJ0eXAiOiJKV1QifQ.eyJvcmlnaW4iOiJodHRwczovL291dGxvb2sub2ZmaWNlLmNvbSIsInVjIjoiMmNkNjU0MTI1ZDFjNDY4YWEzYzYzMzQ0MDgwOTYzYzkiLCJzaWduaW5fc3RhdGUiOiJbXCJrbXNpXCJdIiwidmVyIjoiRXhjaGFuZ2UuQ2FsbGJhY2suVjEiLCJhcHBjdHhzZW5kZXIiOiJPd2FEb3dubG9hZEBjNjQ3NGM1NS1hOTIzLTRkMmEtOWJkNC1lY2UzNzE0OGRiYjIiLCJpc3NyaW5nIjoiV1ciLCJhcHBjdHgiOiJ7XCJtc2V4Y2hwcm90XCI6XCJvd2FcIixcInByaW1hcnlzaWRcIjpcIlMtMS01LTIxLTI4NDE5NjYzODItMjIwNzY3MTkyOC0zODIwNjU4Mzg3LTM1MzIyNDJcIixcInB1aWRcIjpcIjExNTM5MDY2NjA2ODU4MTgwODFcIixcIm9pZFwiOlwiOTdiNThmNTMtOWY1ZS00ZjFkLWJjNTgtNjhiMGEwOTc3NjM2XCIsXCJzY29wZVwiOlwiT3dhRG93bmxvYWRcIn0iLCJuYmYiOjE1OTU0MTU2MjMsImV4cCI6MTU5NTQxNjIyMywiaXNzIjoiMDAwMDAwMDItMDAwMC0wZmYxLWNlMDAtMDAwMDAwMDAwMDAwQGM2NDc0YzU1LWE5MjMtNGQyYS05YmQ0LWVjZTM3MTQ4ZGJiMiIsImF1ZCI6IjAwMDAwMDAyLTAwMDAtMGZmMS1jZTAwLTAwMDAwMDAwMDAwMC9hdHRhY2htZW50cy5vZmZpY2UubmV0QGM2NDc0YzU1LWE5MjMtNGQyYS05YmQ0LWVjZTM3MTQ4ZGJiMiIsImhhcHAiOiJvd2EifQ.ucbNkF5Ov_US7OQnYuvbolxeMc5uj7zpJeXN2hh1wojwVAInj4ebxXBPfASIY022t-yxdlEqJUOISf6BsscNuFrMcqLyiq-ps9yxW_QBdHRQbM8P63OoK3airq7apzurxG1aAL5A1mXiOr-nPdxrbExc3L__xYdbtk4p1QBTKvm-76mUrRo-M4uK3zKYuK5kinPyWEw8TGsOt8DqNYlMFoSpfiNpy20ZPYYazynn6kKOcG63hnD2HZWOqGFbRq8uXKPOWZhk0RWAGmm5VR5cibysBhRxh7_gfFmFh2Dt-Nss8iOKpbLNu1qY9zC8lTyM4nM1NHbznMLhXDcZJQRZTg&amp;animation=tru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03469" y="362515"/>
            <a:ext cx="4415538" cy="33579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25643" y="4060378"/>
            <a:ext cx="10761044" cy="830997"/>
          </a:xfrm>
          <a:prstGeom prst="rect">
            <a:avLst/>
          </a:prstGeom>
          <a:noFill/>
        </p:spPr>
        <p:txBody>
          <a:bodyPr wrap="square" rtlCol="0">
            <a:spAutoFit/>
          </a:bodyPr>
          <a:lstStyle/>
          <a:p>
            <a:r>
              <a:rPr lang="en-GB" sz="2400" dirty="0" smtClean="0">
                <a:latin typeface="Century Gothic" panose="020B0502020202020204" pitchFamily="34" charset="0"/>
              </a:rPr>
              <a:t>The same Carboniferous Limestone with corals is beautifully exposed along the coastline between </a:t>
            </a:r>
            <a:r>
              <a:rPr lang="en-GB" sz="2400" dirty="0" err="1" smtClean="0">
                <a:latin typeface="Century Gothic" panose="020B0502020202020204" pitchFamily="34" charset="0"/>
              </a:rPr>
              <a:t>Lligwy</a:t>
            </a:r>
            <a:r>
              <a:rPr lang="en-GB" sz="2400" dirty="0" smtClean="0">
                <a:latin typeface="Century Gothic" panose="020B0502020202020204" pitchFamily="34" charset="0"/>
              </a:rPr>
              <a:t> and </a:t>
            </a:r>
            <a:r>
              <a:rPr lang="en-GB" sz="2400" dirty="0" err="1" smtClean="0">
                <a:latin typeface="Century Gothic" panose="020B0502020202020204" pitchFamily="34" charset="0"/>
              </a:rPr>
              <a:t>Moelfre</a:t>
            </a:r>
            <a:r>
              <a:rPr lang="en-GB" sz="2400" dirty="0" smtClean="0">
                <a:latin typeface="Century Gothic" panose="020B0502020202020204" pitchFamily="34" charset="0"/>
              </a:rPr>
              <a:t> on Anglesey</a:t>
            </a:r>
            <a:endParaRPr lang="en-GB" sz="2400" dirty="0">
              <a:latin typeface="Century Gothic" panose="020B0502020202020204" pitchFamily="34" charset="0"/>
            </a:endParaRPr>
          </a:p>
        </p:txBody>
      </p:sp>
      <p:grpSp>
        <p:nvGrpSpPr>
          <p:cNvPr id="6" name="Group 5"/>
          <p:cNvGrpSpPr/>
          <p:nvPr/>
        </p:nvGrpSpPr>
        <p:grpSpPr>
          <a:xfrm>
            <a:off x="0" y="5388182"/>
            <a:ext cx="12193057" cy="1469818"/>
            <a:chOff x="0" y="5388182"/>
            <a:chExt cx="12193057" cy="1469818"/>
          </a:xfrm>
        </p:grpSpPr>
        <p:grpSp>
          <p:nvGrpSpPr>
            <p:cNvPr id="7" name="Group 6"/>
            <p:cNvGrpSpPr/>
            <p:nvPr/>
          </p:nvGrpSpPr>
          <p:grpSpPr>
            <a:xfrm>
              <a:off x="0" y="5388182"/>
              <a:ext cx="12193057" cy="1469818"/>
              <a:chOff x="0" y="3704122"/>
              <a:chExt cx="12193057" cy="1469818"/>
            </a:xfrm>
          </p:grpSpPr>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1" name="Rectangle 10"/>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2" name="TextBox 1"/>
          <p:cNvSpPr txBox="1"/>
          <p:nvPr/>
        </p:nvSpPr>
        <p:spPr>
          <a:xfrm>
            <a:off x="8469746" y="49384"/>
            <a:ext cx="3038763" cy="369332"/>
          </a:xfrm>
          <a:prstGeom prst="rect">
            <a:avLst/>
          </a:prstGeom>
          <a:noFill/>
        </p:spPr>
        <p:txBody>
          <a:bodyPr wrap="square" rtlCol="0">
            <a:spAutoFit/>
          </a:bodyPr>
          <a:lstStyle/>
          <a:p>
            <a:r>
              <a:rPr lang="en-GB" dirty="0" smtClean="0"/>
              <a:t>Photos: Stewart Campbell</a:t>
            </a:r>
            <a:endParaRPr lang="en-GB" dirty="0"/>
          </a:p>
        </p:txBody>
      </p:sp>
    </p:spTree>
    <p:extLst>
      <p:ext uri="{BB962C8B-B14F-4D97-AF65-F5344CB8AC3E}">
        <p14:creationId xmlns:p14="http://schemas.microsoft.com/office/powerpoint/2010/main" val="3577001501"/>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pic>
        <p:nvPicPr>
          <p:cNvPr id="3"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1010" y="156754"/>
            <a:ext cx="3007229" cy="4683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0" y="5388182"/>
            <a:ext cx="12193057" cy="1469818"/>
            <a:chOff x="0" y="5388182"/>
            <a:chExt cx="12193057" cy="1469818"/>
          </a:xfrm>
        </p:grpSpPr>
        <p:grpSp>
          <p:nvGrpSpPr>
            <p:cNvPr id="5" name="Group 4"/>
            <p:cNvGrpSpPr/>
            <p:nvPr/>
          </p:nvGrpSpPr>
          <p:grpSpPr>
            <a:xfrm>
              <a:off x="0" y="5388182"/>
              <a:ext cx="12193057" cy="1469818"/>
              <a:chOff x="0" y="3704122"/>
              <a:chExt cx="12193057" cy="1469818"/>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9" name="Rectangle 8"/>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5122" name="Picture 2" descr="Things to do - Great Orme Tramway | North Wales Holiday Cottages and  Farmhouse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038599" y="154265"/>
            <a:ext cx="3502726" cy="207699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30415" y="4471001"/>
            <a:ext cx="2442754" cy="369332"/>
          </a:xfrm>
          <a:prstGeom prst="rect">
            <a:avLst/>
          </a:prstGeom>
          <a:solidFill>
            <a:schemeClr val="tx2">
              <a:lumMod val="20000"/>
              <a:lumOff val="80000"/>
            </a:schemeClr>
          </a:solidFill>
        </p:spPr>
        <p:txBody>
          <a:bodyPr wrap="square" rtlCol="0">
            <a:spAutoFit/>
          </a:bodyPr>
          <a:lstStyle/>
          <a:p>
            <a:r>
              <a:rPr lang="en-GB" b="1" dirty="0" smtClean="0">
                <a:latin typeface="Century Gothic" panose="020B0502020202020204" pitchFamily="34" charset="0"/>
              </a:rPr>
              <a:t>Vale of Llangollen</a:t>
            </a:r>
            <a:endParaRPr lang="en-GB" b="1" dirty="0">
              <a:latin typeface="Century Gothic" panose="020B0502020202020204" pitchFamily="34" charset="0"/>
            </a:endParaRPr>
          </a:p>
        </p:txBody>
      </p:sp>
      <p:pic>
        <p:nvPicPr>
          <p:cNvPr id="5124" name="Picture 4" descr="Green Bridge of Wales &amp; Stack Rock"/>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038600" y="2505183"/>
            <a:ext cx="3502725" cy="23351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027410" y="2491835"/>
            <a:ext cx="2647011" cy="646331"/>
          </a:xfrm>
          <a:prstGeom prst="rect">
            <a:avLst/>
          </a:prstGeom>
          <a:solidFill>
            <a:schemeClr val="bg2"/>
          </a:solidFill>
        </p:spPr>
        <p:txBody>
          <a:bodyPr wrap="square" rtlCol="0">
            <a:spAutoFit/>
          </a:bodyPr>
          <a:lstStyle/>
          <a:p>
            <a:r>
              <a:rPr lang="en-GB" b="1" dirty="0" smtClean="0">
                <a:latin typeface="Century Gothic" panose="020B0502020202020204" pitchFamily="34" charset="0"/>
              </a:rPr>
              <a:t>Green Bridge of Wales, Pembrokeshire</a:t>
            </a:r>
            <a:endParaRPr lang="en-GB" b="1" dirty="0">
              <a:latin typeface="Century Gothic" panose="020B0502020202020204" pitchFamily="34" charset="0"/>
            </a:endParaRPr>
          </a:p>
        </p:txBody>
      </p:sp>
      <p:sp>
        <p:nvSpPr>
          <p:cNvPr id="14" name="TextBox 13"/>
          <p:cNvSpPr txBox="1"/>
          <p:nvPr/>
        </p:nvSpPr>
        <p:spPr>
          <a:xfrm>
            <a:off x="4027410" y="154265"/>
            <a:ext cx="2475017" cy="646331"/>
          </a:xfrm>
          <a:prstGeom prst="rect">
            <a:avLst/>
          </a:prstGeom>
          <a:solidFill>
            <a:schemeClr val="bg2"/>
          </a:solidFill>
        </p:spPr>
        <p:txBody>
          <a:bodyPr wrap="square" rtlCol="0">
            <a:spAutoFit/>
          </a:bodyPr>
          <a:lstStyle/>
          <a:p>
            <a:r>
              <a:rPr lang="en-GB" b="1" dirty="0" smtClean="0">
                <a:latin typeface="Century Gothic" panose="020B0502020202020204" pitchFamily="34" charset="0"/>
              </a:rPr>
              <a:t>Great Orme’s Head, Llandudno</a:t>
            </a:r>
            <a:endParaRPr lang="en-GB" b="1" dirty="0">
              <a:latin typeface="Century Gothic" panose="020B0502020202020204" pitchFamily="34" charset="0"/>
            </a:endParaRPr>
          </a:p>
        </p:txBody>
      </p:sp>
      <p:sp>
        <p:nvSpPr>
          <p:cNvPr id="15" name="TextBox 14"/>
          <p:cNvSpPr txBox="1"/>
          <p:nvPr/>
        </p:nvSpPr>
        <p:spPr>
          <a:xfrm>
            <a:off x="7656240" y="800596"/>
            <a:ext cx="4536817" cy="3416320"/>
          </a:xfrm>
          <a:prstGeom prst="rect">
            <a:avLst/>
          </a:prstGeom>
          <a:noFill/>
        </p:spPr>
        <p:txBody>
          <a:bodyPr wrap="square" rtlCol="0">
            <a:spAutoFit/>
          </a:bodyPr>
          <a:lstStyle/>
          <a:p>
            <a:r>
              <a:rPr lang="en-GB" sz="2400" dirty="0" smtClean="0">
                <a:latin typeface="Century Gothic" panose="020B0502020202020204" pitchFamily="34" charset="0"/>
              </a:rPr>
              <a:t>The Carboniferous Limestone can also be seen elsewhere in Wales and in other parts of the UK as well as in Europe and North America</a:t>
            </a:r>
          </a:p>
          <a:p>
            <a:endParaRPr lang="en-GB" sz="2400" dirty="0">
              <a:latin typeface="Century Gothic" panose="020B0502020202020204" pitchFamily="34" charset="0"/>
            </a:endParaRPr>
          </a:p>
          <a:p>
            <a:r>
              <a:rPr lang="en-GB" sz="2400" dirty="0" smtClean="0">
                <a:latin typeface="Century Gothic" panose="020B0502020202020204" pitchFamily="34" charset="0"/>
              </a:rPr>
              <a:t>The shallow coral seas were very extensive and reefs thrived for millions of years</a:t>
            </a:r>
            <a:endParaRPr lang="en-GB" sz="2400" dirty="0">
              <a:latin typeface="Century Gothic" panose="020B0502020202020204" pitchFamily="34" charset="0"/>
            </a:endParaRPr>
          </a:p>
        </p:txBody>
      </p:sp>
    </p:spTree>
    <p:extLst>
      <p:ext uri="{BB962C8B-B14F-4D97-AF65-F5344CB8AC3E}">
        <p14:creationId xmlns:p14="http://schemas.microsoft.com/office/powerpoint/2010/main" val="193190782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9" name="TextBox 8"/>
          <p:cNvSpPr txBox="1"/>
          <p:nvPr/>
        </p:nvSpPr>
        <p:spPr>
          <a:xfrm>
            <a:off x="4593590" y="578796"/>
            <a:ext cx="7119620" cy="3785652"/>
          </a:xfrm>
          <a:prstGeom prst="rect">
            <a:avLst/>
          </a:prstGeom>
          <a:noFill/>
        </p:spPr>
        <p:txBody>
          <a:bodyPr wrap="square" rtlCol="0">
            <a:spAutoFit/>
          </a:bodyPr>
          <a:lstStyle/>
          <a:p>
            <a:r>
              <a:rPr lang="en-GB" sz="2400" dirty="0" smtClean="0">
                <a:latin typeface="Century Gothic" panose="020B0502020202020204" pitchFamily="34" charset="0"/>
              </a:rPr>
              <a:t>To summarise</a:t>
            </a:r>
          </a:p>
          <a:p>
            <a:endParaRPr lang="en-GB" sz="2400" dirty="0">
              <a:latin typeface="Century Gothic" panose="020B0502020202020204" pitchFamily="34" charset="0"/>
            </a:endParaRPr>
          </a:p>
          <a:p>
            <a:r>
              <a:rPr lang="en-GB" sz="2400" dirty="0" smtClean="0">
                <a:latin typeface="Century Gothic" panose="020B0502020202020204" pitchFamily="34" charset="0"/>
              </a:rPr>
              <a:t>The Carboniferous Limestone was the result of  climate change due to continental drift </a:t>
            </a:r>
          </a:p>
          <a:p>
            <a:endParaRPr lang="en-GB" sz="2400" dirty="0">
              <a:latin typeface="Century Gothic" panose="020B0502020202020204" pitchFamily="34" charset="0"/>
            </a:endParaRPr>
          </a:p>
          <a:p>
            <a:r>
              <a:rPr lang="en-GB" sz="2400" dirty="0" smtClean="0">
                <a:latin typeface="Century Gothic" panose="020B0502020202020204" pitchFamily="34" charset="0"/>
              </a:rPr>
              <a:t>Continental drift moved the UK into a region with a tropical climate </a:t>
            </a:r>
          </a:p>
          <a:p>
            <a:endParaRPr lang="en-GB" sz="2400" dirty="0">
              <a:latin typeface="Century Gothic" panose="020B0502020202020204" pitchFamily="34" charset="0"/>
            </a:endParaRPr>
          </a:p>
          <a:p>
            <a:r>
              <a:rPr lang="en-GB" sz="2400" dirty="0" smtClean="0">
                <a:latin typeface="Century Gothic" panose="020B0502020202020204" pitchFamily="34" charset="0"/>
              </a:rPr>
              <a:t>The Earth as a whole was 6ºC warmer in the Carboniferous Period than now</a:t>
            </a:r>
          </a:p>
        </p:txBody>
      </p:sp>
      <p:pic>
        <p:nvPicPr>
          <p:cNvPr id="10" name="Picture 2" descr="DSCN112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9075" y="42316"/>
            <a:ext cx="4210050" cy="520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785192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Antarctica is colder than the Arctic, but it's still losing ice | NOAA  Climate.gov"/>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3057" cy="534222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9" name="TextBox 8"/>
          <p:cNvSpPr txBox="1"/>
          <p:nvPr/>
        </p:nvSpPr>
        <p:spPr>
          <a:xfrm>
            <a:off x="507992" y="-151635"/>
            <a:ext cx="10881360" cy="1384995"/>
          </a:xfrm>
          <a:prstGeom prst="rect">
            <a:avLst/>
          </a:prstGeom>
          <a:solidFill>
            <a:srgbClr val="C0C0C0"/>
          </a:solidFill>
        </p:spPr>
        <p:txBody>
          <a:bodyPr wrap="square" rtlCol="0">
            <a:spAutoFit/>
          </a:bodyPr>
          <a:lstStyle/>
          <a:p>
            <a:pPr algn="ctr"/>
            <a:r>
              <a:rPr lang="en-GB" sz="2400" b="1" dirty="0" smtClean="0">
                <a:latin typeface="Century Gothic" panose="020B0502020202020204" pitchFamily="34" charset="0"/>
              </a:rPr>
              <a:t>An example of a global climate change due to a decrease in solar energy reaching the Earth</a:t>
            </a:r>
          </a:p>
          <a:p>
            <a:pPr algn="ctr"/>
            <a:r>
              <a:rPr lang="en-GB" sz="3600" b="1" dirty="0" smtClean="0">
                <a:latin typeface="Century Gothic" panose="020B0502020202020204" pitchFamily="34" charset="0"/>
              </a:rPr>
              <a:t>THE </a:t>
            </a:r>
            <a:r>
              <a:rPr lang="en-GB" sz="3600" b="1" dirty="0" smtClean="0">
                <a:latin typeface="Century Gothic" panose="020B0502020202020204" pitchFamily="34" charset="0"/>
              </a:rPr>
              <a:t>BOULDER CLAY</a:t>
            </a:r>
            <a:endParaRPr lang="en-GB" sz="3600" b="1" dirty="0">
              <a:latin typeface="Century Gothic" panose="020B0502020202020204" pitchFamily="34" charset="0"/>
            </a:endParaRPr>
          </a:p>
        </p:txBody>
      </p:sp>
    </p:spTree>
    <p:extLst>
      <p:ext uri="{BB962C8B-B14F-4D97-AF65-F5344CB8AC3E}">
        <p14:creationId xmlns:p14="http://schemas.microsoft.com/office/powerpoint/2010/main" val="2969611937"/>
      </p:ext>
    </p:extLst>
  </p:cSld>
  <p:clrMapOvr>
    <a:masterClrMapping/>
  </p:clrMapOvr>
  <mc:AlternateContent xmlns:mc="http://schemas.openxmlformats.org/markup-compatibility/2006" xmlns:p14="http://schemas.microsoft.com/office/powerpoint/2010/main">
    <mc:Choice Requires="p14">
      <p:transition spd="slow" p14:dur="800" advClick="0" advTm="10000">
        <p:circle/>
      </p:transition>
    </mc:Choice>
    <mc:Fallback xmlns="">
      <p:transition spd="slow" advClick="0" advTm="10000">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N680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75210" y="189165"/>
            <a:ext cx="6844937" cy="5133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955584" y="189165"/>
            <a:ext cx="4236416" cy="6001643"/>
          </a:xfrm>
          <a:prstGeom prst="rect">
            <a:avLst/>
          </a:prstGeom>
          <a:noFill/>
        </p:spPr>
        <p:txBody>
          <a:bodyPr wrap="square" rtlCol="0">
            <a:spAutoFit/>
          </a:bodyPr>
          <a:lstStyle/>
          <a:p>
            <a:r>
              <a:rPr lang="en-GB" sz="2400" dirty="0" smtClean="0">
                <a:latin typeface="Century Gothic" panose="020B0502020202020204" pitchFamily="34" charset="0"/>
              </a:rPr>
              <a:t>Next to the Carboniferous Limestone in Red Wharf Bay is this nondescript deposit which is nevertheless equally rich in evidence of climate change</a:t>
            </a:r>
          </a:p>
          <a:p>
            <a:endParaRPr lang="en-GB" sz="2400" dirty="0">
              <a:latin typeface="Century Gothic" panose="020B0502020202020204" pitchFamily="34" charset="0"/>
            </a:endParaRPr>
          </a:p>
          <a:p>
            <a:r>
              <a:rPr lang="en-GB" sz="2400" dirty="0" smtClean="0">
                <a:latin typeface="Century Gothic" panose="020B0502020202020204" pitchFamily="34" charset="0"/>
              </a:rPr>
              <a:t>It’s called Boulder Clay and was deposited by a retreating glacier during the Quaternary Period   (2.6 million years ago to the present)</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grpSp>
        <p:nvGrpSpPr>
          <p:cNvPr id="5" name="Group 4"/>
          <p:cNvGrpSpPr/>
          <p:nvPr/>
        </p:nvGrpSpPr>
        <p:grpSpPr>
          <a:xfrm>
            <a:off x="0" y="5388182"/>
            <a:ext cx="12193057" cy="1469818"/>
            <a:chOff x="0" y="5388182"/>
            <a:chExt cx="12193057" cy="1469818"/>
          </a:xfrm>
        </p:grpSpPr>
        <p:grpSp>
          <p:nvGrpSpPr>
            <p:cNvPr id="6" name="Group 5"/>
            <p:cNvGrpSpPr/>
            <p:nvPr/>
          </p:nvGrpSpPr>
          <p:grpSpPr>
            <a:xfrm>
              <a:off x="0" y="5388182"/>
              <a:ext cx="12193057" cy="1469818"/>
              <a:chOff x="0" y="3704122"/>
              <a:chExt cx="12193057" cy="1469818"/>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0" name="Rectangle 9"/>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Tree>
    <p:extLst>
      <p:ext uri="{BB962C8B-B14F-4D97-AF65-F5344CB8AC3E}">
        <p14:creationId xmlns:p14="http://schemas.microsoft.com/office/powerpoint/2010/main" val="3737769510"/>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12193057" cy="1396105"/>
          </a:xfrm>
          <a:prstGeom prst="rect">
            <a:avLst/>
          </a:prstGeom>
        </p:spPr>
      </p:pic>
      <p:pic>
        <p:nvPicPr>
          <p:cNvPr id="10" name="Picture 2" descr="RWB coral ree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39421" y="1988006"/>
            <a:ext cx="4014470" cy="3224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extLst>
              <p:ext uri="{D42A27DB-BD31-4B8C-83A1-F6EECF244321}">
                <p14:modId xmlns:p14="http://schemas.microsoft.com/office/powerpoint/2010/main" val="3699579853"/>
              </p:ext>
            </p:extLst>
          </p:nvPr>
        </p:nvGraphicFramePr>
        <p:xfrm>
          <a:off x="6232774" y="1992534"/>
          <a:ext cx="5065937" cy="3224385"/>
        </p:xfrm>
        <a:graphic>
          <a:graphicData uri="http://schemas.openxmlformats.org/presentationml/2006/ole">
            <mc:AlternateContent xmlns:mc="http://schemas.openxmlformats.org/markup-compatibility/2006">
              <mc:Choice xmlns:v="urn:schemas-microsoft-com:vml" Requires="v">
                <p:oleObj spid="_x0000_s4168" name="Photo Editor Photo" r:id="rId5" imgW="5714286" imgH="3790476" progId="MSPhotoEd.3">
                  <p:embed/>
                </p:oleObj>
              </mc:Choice>
              <mc:Fallback>
                <p:oleObj name="Photo Editor Photo" r:id="rId5" imgW="5714286" imgH="3790476" progId="MSPhotoEd.3">
                  <p:embed/>
                  <p:pic>
                    <p:nvPicPr>
                      <p:cNvPr id="69634"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2774" y="1992534"/>
                        <a:ext cx="5065937" cy="3224385"/>
                      </a:xfrm>
                      <a:prstGeom prst="rect">
                        <a:avLst/>
                      </a:prstGeom>
                      <a:noFill/>
                      <a:ln>
                        <a:noFill/>
                      </a:ln>
                      <a:effectLst/>
                    </p:spPr>
                  </p:pic>
                </p:oleObj>
              </mc:Fallback>
            </mc:AlternateContent>
          </a:graphicData>
        </a:graphic>
      </p:graphicFrame>
      <p:sp>
        <p:nvSpPr>
          <p:cNvPr id="12" name="TextBox 11"/>
          <p:cNvSpPr txBox="1"/>
          <p:nvPr/>
        </p:nvSpPr>
        <p:spPr>
          <a:xfrm>
            <a:off x="1311274" y="220617"/>
            <a:ext cx="9570507" cy="1754326"/>
          </a:xfrm>
          <a:prstGeom prst="rect">
            <a:avLst/>
          </a:prstGeom>
          <a:noFill/>
        </p:spPr>
        <p:txBody>
          <a:bodyPr wrap="square" rtlCol="0">
            <a:spAutoFit/>
          </a:bodyPr>
          <a:lstStyle/>
          <a:p>
            <a:pPr algn="ctr"/>
            <a:r>
              <a:rPr lang="en-GB" sz="3600" b="1" dirty="0" smtClean="0">
                <a:latin typeface="Century Gothic" panose="020B0502020202020204" pitchFamily="34" charset="0"/>
              </a:rPr>
              <a:t>EXTREME CLIMATE CHANGE </a:t>
            </a:r>
            <a:r>
              <a:rPr lang="en-GB" sz="3600" b="1" dirty="0" smtClean="0">
                <a:latin typeface="Century Gothic" panose="020B0502020202020204" pitchFamily="34" charset="0"/>
              </a:rPr>
              <a:t>IN </a:t>
            </a:r>
            <a:r>
              <a:rPr lang="en-GB" sz="3600" b="1" dirty="0" smtClean="0">
                <a:latin typeface="Century Gothic" panose="020B0502020202020204" pitchFamily="34" charset="0"/>
              </a:rPr>
              <a:t>THE GEOLOGICAL PAST:</a:t>
            </a:r>
          </a:p>
          <a:p>
            <a:pPr algn="ctr"/>
            <a:r>
              <a:rPr lang="en-GB" sz="3600" b="1" dirty="0" smtClean="0">
                <a:latin typeface="Century Gothic" panose="020B0502020202020204" pitchFamily="34" charset="0"/>
              </a:rPr>
              <a:t>EVIDENCE FROM THE ROCKS OF ANGLESEY</a:t>
            </a:r>
            <a:endParaRPr lang="en-GB" sz="3600" b="1" dirty="0">
              <a:latin typeface="Century Gothic" panose="020B0502020202020204" pitchFamily="34" charset="0"/>
            </a:endParaRPr>
          </a:p>
        </p:txBody>
      </p:sp>
      <p:grpSp>
        <p:nvGrpSpPr>
          <p:cNvPr id="13" name="Group 12"/>
          <p:cNvGrpSpPr/>
          <p:nvPr/>
        </p:nvGrpSpPr>
        <p:grpSpPr>
          <a:xfrm>
            <a:off x="0" y="5388182"/>
            <a:ext cx="12193057" cy="1469818"/>
            <a:chOff x="0" y="5388182"/>
            <a:chExt cx="12193057" cy="1469818"/>
          </a:xfrm>
        </p:grpSpPr>
        <p:grpSp>
          <p:nvGrpSpPr>
            <p:cNvPr id="14" name="Group 13"/>
            <p:cNvGrpSpPr/>
            <p:nvPr/>
          </p:nvGrpSpPr>
          <p:grpSpPr>
            <a:xfrm>
              <a:off x="0" y="5388182"/>
              <a:ext cx="12193057" cy="1469818"/>
              <a:chOff x="0" y="3704122"/>
              <a:chExt cx="12193057" cy="1469818"/>
            </a:xfrm>
          </p:grpSpPr>
          <p:pic>
            <p:nvPicPr>
              <p:cNvPr id="16" name="Picture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7" name="Picture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8" name="Rectangle 1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Tree>
    <p:extLst>
      <p:ext uri="{BB962C8B-B14F-4D97-AF65-F5344CB8AC3E}">
        <p14:creationId xmlns:p14="http://schemas.microsoft.com/office/powerpoint/2010/main" val="762047831"/>
      </p:ext>
    </p:extLst>
  </p:cSld>
  <p:clrMapOvr>
    <a:masterClrMapping/>
  </p:clrMapOvr>
  <mc:AlternateContent xmlns:mc="http://schemas.openxmlformats.org/markup-compatibility/2006" xmlns:p14="http://schemas.microsoft.com/office/powerpoint/2010/main">
    <mc:Choice Requires="p14">
      <p:transition spd="slow" p14:dur="800" advClick="0" advTm="15000">
        <p:circle/>
      </p:transition>
    </mc:Choice>
    <mc:Fallback xmlns="">
      <p:transition spd="slow" advClick="0" advTm="15000">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280426871"/>
              </p:ext>
            </p:extLst>
          </p:nvPr>
        </p:nvGraphicFramePr>
        <p:xfrm>
          <a:off x="642030" y="99971"/>
          <a:ext cx="3816747" cy="2577915"/>
        </p:xfrm>
        <a:graphic>
          <a:graphicData uri="http://schemas.openxmlformats.org/presentationml/2006/ole">
            <mc:AlternateContent xmlns:mc="http://schemas.openxmlformats.org/markup-compatibility/2006">
              <mc:Choice xmlns:v="urn:schemas-microsoft-com:vml" Requires="v">
                <p:oleObj spid="_x0000_s12361" name="Photo Editor Photo" r:id="rId3" imgW="5714286" imgH="3790476" progId="MSPhotoEd.3">
                  <p:embed/>
                </p:oleObj>
              </mc:Choice>
              <mc:Fallback>
                <p:oleObj name="Photo Editor Photo" r:id="rId3" imgW="5714286" imgH="3790476" progId="MSPhotoEd.3">
                  <p:embed/>
                  <p:pic>
                    <p:nvPicPr>
                      <p:cNvPr id="6963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030" y="99971"/>
                        <a:ext cx="3816747" cy="2577915"/>
                      </a:xfrm>
                      <a:prstGeom prst="rect">
                        <a:avLst/>
                      </a:prstGeom>
                      <a:noFill/>
                      <a:ln>
                        <a:noFill/>
                      </a:ln>
                      <a:effectLst/>
                    </p:spPr>
                  </p:pic>
                </p:oleObj>
              </mc:Fallback>
            </mc:AlternateContent>
          </a:graphicData>
        </a:graphic>
      </p:graphicFrame>
      <p:pic>
        <p:nvPicPr>
          <p:cNvPr id="12294" name="Picture 6" descr="The Ellsworth Mountain Range peeks above the surface of the kilometres-thick ice sheet in Antarctica"/>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2030" y="2959574"/>
            <a:ext cx="3816747" cy="21896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37452" y="1662494"/>
            <a:ext cx="7028121" cy="3785652"/>
          </a:xfrm>
          <a:prstGeom prst="rect">
            <a:avLst/>
          </a:prstGeom>
          <a:noFill/>
        </p:spPr>
        <p:txBody>
          <a:bodyPr wrap="square" rtlCol="0">
            <a:spAutoFit/>
          </a:bodyPr>
          <a:lstStyle/>
          <a:p>
            <a:r>
              <a:rPr lang="en-GB" sz="2400" dirty="0">
                <a:latin typeface="Century Gothic" panose="020B0502020202020204" pitchFamily="34" charset="0"/>
              </a:rPr>
              <a:t>T</a:t>
            </a:r>
            <a:r>
              <a:rPr lang="en-GB" sz="2400" dirty="0" smtClean="0">
                <a:latin typeface="Century Gothic" panose="020B0502020202020204" pitchFamily="34" charset="0"/>
              </a:rPr>
              <a:t>he Quaternary Period started 2.6 million years ago and has been characterised by extreme climatic fluctuations with 5 major periods of intense cold that generated extensive glaciers and ice sheets</a:t>
            </a:r>
          </a:p>
          <a:p>
            <a:endParaRPr lang="en-GB" sz="2400" dirty="0">
              <a:latin typeface="Century Gothic" panose="020B0502020202020204" pitchFamily="34" charset="0"/>
            </a:endParaRPr>
          </a:p>
          <a:p>
            <a:r>
              <a:rPr lang="en-GB" sz="2400" dirty="0" smtClean="0">
                <a:latin typeface="Century Gothic" panose="020B0502020202020204" pitchFamily="34" charset="0"/>
              </a:rPr>
              <a:t>Evidence for the last cold period can be seen on Anglesey</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grpSp>
        <p:nvGrpSpPr>
          <p:cNvPr id="7" name="Group 6"/>
          <p:cNvGrpSpPr/>
          <p:nvPr/>
        </p:nvGrpSpPr>
        <p:grpSpPr>
          <a:xfrm>
            <a:off x="0" y="5388182"/>
            <a:ext cx="12193057" cy="1469818"/>
            <a:chOff x="0" y="5388182"/>
            <a:chExt cx="12193057" cy="1469818"/>
          </a:xfrm>
        </p:grpSpPr>
        <p:grpSp>
          <p:nvGrpSpPr>
            <p:cNvPr id="8" name="Group 7"/>
            <p:cNvGrpSpPr/>
            <p:nvPr/>
          </p:nvGrpSpPr>
          <p:grpSpPr>
            <a:xfrm>
              <a:off x="0" y="5388182"/>
              <a:ext cx="12193057" cy="1469818"/>
              <a:chOff x="0" y="3704122"/>
              <a:chExt cx="12193057" cy="1469818"/>
            </a:xfrm>
          </p:grpSpPr>
          <p:pic>
            <p:nvPicPr>
              <p:cNvPr id="10" name="Pictur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2" name="Rectangle 11"/>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13" name="TextBox 12"/>
          <p:cNvSpPr txBox="1"/>
          <p:nvPr/>
        </p:nvSpPr>
        <p:spPr>
          <a:xfrm>
            <a:off x="5037452" y="60194"/>
            <a:ext cx="6946841" cy="1200329"/>
          </a:xfrm>
          <a:prstGeom prst="rect">
            <a:avLst/>
          </a:prstGeom>
          <a:noFill/>
        </p:spPr>
        <p:txBody>
          <a:bodyPr wrap="square" rtlCol="0">
            <a:spAutoFit/>
          </a:bodyPr>
          <a:lstStyle/>
          <a:p>
            <a:r>
              <a:rPr lang="en-GB" sz="2400" dirty="0" smtClean="0">
                <a:latin typeface="Century Gothic" panose="020B0502020202020204" pitchFamily="34" charset="0"/>
              </a:rPr>
              <a:t>The boulder clay is a geological formation diagnostic of an extreme cold climate – GLACIAL </a:t>
            </a:r>
            <a:endParaRPr lang="en-GB" sz="2400" dirty="0">
              <a:latin typeface="Century Gothic" panose="020B0502020202020204" pitchFamily="34" charset="0"/>
            </a:endParaRPr>
          </a:p>
        </p:txBody>
      </p:sp>
      <p:sp>
        <p:nvSpPr>
          <p:cNvPr id="2" name="TextBox 1"/>
          <p:cNvSpPr txBox="1"/>
          <p:nvPr/>
        </p:nvSpPr>
        <p:spPr>
          <a:xfrm>
            <a:off x="5037452" y="4771539"/>
            <a:ext cx="5473642" cy="461665"/>
          </a:xfrm>
          <a:prstGeom prst="rect">
            <a:avLst/>
          </a:prstGeom>
          <a:noFill/>
        </p:spPr>
        <p:txBody>
          <a:bodyPr wrap="square" rtlCol="0">
            <a:spAutoFit/>
          </a:bodyPr>
          <a:lstStyle/>
          <a:p>
            <a:r>
              <a:rPr lang="en-GB" sz="2400" b="1" i="1" dirty="0" smtClean="0">
                <a:solidFill>
                  <a:srgbClr val="FF0000"/>
                </a:solidFill>
                <a:latin typeface="Century Gothic" panose="020B0502020202020204" pitchFamily="34" charset="0"/>
              </a:rPr>
              <a:t>How do we know?</a:t>
            </a:r>
            <a:endParaRPr lang="en-GB" sz="2400" b="1" i="1"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1532893788"/>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9" name="Picture 4"/>
          <p:cNvPicPr>
            <a:picLocks noChangeAspect="1" noChangeArrowheads="1"/>
          </p:cNvPicPr>
          <p:nvPr/>
        </p:nvPicPr>
        <p:blipFill>
          <a:blip r:embed="rId4" cstate="screen">
            <a:extLst>
              <a:ext uri="{BEBA8EAE-BF5A-486C-A8C5-ECC9F3942E4B}">
                <a14:imgProps xmlns:a14="http://schemas.microsoft.com/office/drawing/2010/main">
                  <a14:imgLayer r:embed="rId5">
                    <a14:imgEffect>
                      <a14:saturation sat="129000"/>
                    </a14:imgEffect>
                  </a14:imgLayer>
                </a14:imgProps>
              </a:ext>
              <a:ext uri="{28A0092B-C50C-407E-A947-70E740481C1C}">
                <a14:useLocalDpi xmlns:a14="http://schemas.microsoft.com/office/drawing/2010/main"/>
              </a:ext>
            </a:extLst>
          </a:blip>
          <a:srcRect/>
          <a:stretch>
            <a:fillRect/>
          </a:stretch>
        </p:blipFill>
        <p:spPr bwMode="auto">
          <a:xfrm>
            <a:off x="117565" y="293709"/>
            <a:ext cx="3823931" cy="2867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p:cNvPicPr>
            <a:picLocks noChangeAspect="1" noChangeArrowheads="1"/>
          </p:cNvPicPr>
          <p:nvPr/>
        </p:nvPicPr>
        <p:blipFill>
          <a:blip r:embed="rId6" cstate="screen">
            <a:extLst>
              <a:ext uri="{BEBA8EAE-BF5A-486C-A8C5-ECC9F3942E4B}">
                <a14:imgProps xmlns:a14="http://schemas.microsoft.com/office/drawing/2010/main">
                  <a14:imgLayer r:embed="rId7">
                    <a14:imgEffect>
                      <a14:colorTemperature colorTemp="5900"/>
                    </a14:imgEffect>
                    <a14:imgEffect>
                      <a14:saturation sat="177000"/>
                    </a14:imgEffect>
                  </a14:imgLayer>
                </a14:imgProps>
              </a:ext>
              <a:ext uri="{28A0092B-C50C-407E-A947-70E740481C1C}">
                <a14:useLocalDpi xmlns:a14="http://schemas.microsoft.com/office/drawing/2010/main"/>
              </a:ext>
            </a:extLst>
          </a:blip>
          <a:srcRect/>
          <a:stretch>
            <a:fillRect/>
          </a:stretch>
        </p:blipFill>
        <p:spPr bwMode="auto">
          <a:xfrm>
            <a:off x="4146194" y="278900"/>
            <a:ext cx="3750700" cy="2897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DSCN1086"/>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153400" y="237286"/>
            <a:ext cx="3943930" cy="2956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422012" y="3446784"/>
            <a:ext cx="10890422" cy="1938992"/>
          </a:xfrm>
          <a:prstGeom prst="rect">
            <a:avLst/>
          </a:prstGeom>
          <a:noFill/>
        </p:spPr>
        <p:txBody>
          <a:bodyPr wrap="square" rtlCol="0">
            <a:spAutoFit/>
          </a:bodyPr>
          <a:lstStyle/>
          <a:p>
            <a:r>
              <a:rPr lang="en-GB" sz="2400" dirty="0" smtClean="0">
                <a:latin typeface="Century Gothic" panose="020B0502020202020204" pitchFamily="34" charset="0"/>
              </a:rPr>
              <a:t>The Boulder </a:t>
            </a:r>
            <a:r>
              <a:rPr lang="en-GB" sz="2400" dirty="0">
                <a:latin typeface="Century Gothic" panose="020B0502020202020204" pitchFamily="34" charset="0"/>
              </a:rPr>
              <a:t>C</a:t>
            </a:r>
            <a:r>
              <a:rPr lang="en-GB" sz="2400" dirty="0" smtClean="0">
                <a:latin typeface="Century Gothic" panose="020B0502020202020204" pitchFamily="34" charset="0"/>
              </a:rPr>
              <a:t>lay contains fragments of rocks that do not occur in North Wales. Some fragments came from the North of England. </a:t>
            </a:r>
          </a:p>
          <a:p>
            <a:endParaRPr lang="en-GB" sz="2400" dirty="0" smtClean="0">
              <a:latin typeface="Century Gothic" panose="020B0502020202020204" pitchFamily="34" charset="0"/>
            </a:endParaRPr>
          </a:p>
          <a:p>
            <a:r>
              <a:rPr lang="en-GB" sz="2400" dirty="0" smtClean="0">
                <a:latin typeface="Century Gothic" panose="020B0502020202020204" pitchFamily="34" charset="0"/>
              </a:rPr>
              <a:t>The clay component is a reddish colour – derived from red rocks that occur beneath the seabed of the Irish Sea</a:t>
            </a:r>
            <a:endParaRPr lang="en-GB" sz="2400" dirty="0">
              <a:latin typeface="Century Gothic" panose="020B0502020202020204" pitchFamily="34" charset="0"/>
            </a:endParaRPr>
          </a:p>
        </p:txBody>
      </p:sp>
    </p:spTree>
    <p:extLst>
      <p:ext uri="{BB962C8B-B14F-4D97-AF65-F5344CB8AC3E}">
        <p14:creationId xmlns:p14="http://schemas.microsoft.com/office/powerpoint/2010/main" val="1266836741"/>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attachments.office.net/owa/c.f.jago%40bangor.ac.uk/service.svc/s/GetAttachmentThumbnail?id=AQMkAGE3M2RlNjFkLWY4YjktNGEyMS05ZWE3LThhMTUzNzVkNTk1YQBGAAADeYNnB3er5EGx2ldWxSMw0wcA%2Fwnhl%2F5PB0WwTNAAhKfGPAAAAwsAAABmg%2FTA0IWzSKJuxsADay8wAAL1eAOGAAAAARIAEAC1WOsjiP5nRYpDJH2z%2BXVg&amp;thumbnailType=2&amp;owa=outlook.office.com&amp;scriptVer=2020071201.02&amp;X-OWA-CANARY=WBDj3JNHa0SGINsx5kqh6PAIfeBALtgYbU9QdHrSizeL3fheuLOtBJPxatA84Qm6YRbvdtdVmpY.&amp;token=eyJhbGciOiJSUzI1NiIsImtpZCI6IjU2MzU4ODUyMzRCOTI1MkRERTAwNTc2NkQ5RDlGMjc2NTY1RjYzRTIiLCJ4NXQiOiJWaldJVWpTNUpTM2VBRmRtMmRueWRsWmZZLUkiLCJ0eXAiOiJKV1QifQ.eyJvcmlnaW4iOiJodHRwczovL291dGxvb2sub2ZmaWNlLmNvbSIsInVjIjoiMmNkNjU0MTI1ZDFjNDY4YWEzYzYzMzQ0MDgwOTYzYzkiLCJzaWduaW5fc3RhdGUiOiJbXCJrbXNpXCJdIiwidmVyIjoiRXhjaGFuZ2UuQ2FsbGJhY2suVjEiLCJhcHBjdHhzZW5kZXIiOiJPd2FEb3dubG9hZEBjNjQ3NGM1NS1hOTIzLTRkMmEtOWJkNC1lY2UzNzE0OGRiYjIiLCJpc3NyaW5nIjoiV1ciLCJhcHBjdHgiOiJ7XCJtc2V4Y2hwcm90XCI6XCJvd2FcIixcInByaW1hcnlzaWRcIjpcIlMtMS01LTIxLTI4NDE5NjYzODItMjIwNzY3MTkyOC0zODIwNjU4Mzg3LTM1MzIyNDJcIixcInB1aWRcIjpcIjExNTM5MDY2NjA2ODU4MTgwODFcIixcIm9pZFwiOlwiOTdiNThmNTMtOWY1ZS00ZjFkLWJjNTgtNjhiMGEwOTc3NjM2XCIsXCJzY29wZVwiOlwiT3dhRG93bmxvYWRcIn0iLCJuYmYiOjE1OTU0MjM1NDQsImV4cCI6MTU5NTQyNDE0NCwiaXNzIjoiMDAwMDAwMDItMDAwMC0wZmYxLWNlMDAtMDAwMDAwMDAwMDAwQGM2NDc0YzU1LWE5MjMtNGQyYS05YmQ0LWVjZTM3MTQ4ZGJiMiIsImF1ZCI6IjAwMDAwMDAyLTAwMDAtMGZmMS1jZTAwLTAwMDAwMDAwMDAwMC9hdHRhY2htZW50cy5vZmZpY2UubmV0QGM2NDc0YzU1LWE5MjMtNGQyYS05YmQ0LWVjZTM3MTQ4ZGJiMiIsImhhcHAiOiJvd2EifQ.tmpBUv7Sj7ixrHuJShBokCv3HQNuQrN_5QSjVwvoDAfCXfxwq1tIeFu0JaUvDotPK1INJvyzV17_CeRyHnRdJ4YIFHQ4fyK2eVeTLj2_CmKscnxtVSd67ediPpu4ZGH1LFziWoF2HHPLQROploWx6etUQGzbY8AB9Cda3cCBe7o5r1QIm-49DRYbkLw7HcN75GN_GCSj8p4EfZ0gjp3T--z3Wr_tBoNi5yxl1rG6Pt9AAh85XJ8A-py0QexpzZIRJ9Qf4KfAVVcka2slJiJnVY0Ny0dBiI6mLywYcNHsF7Ez0LwGIE3M1aRY6MCx4NEmYh-AmxK3wecfE4ncWukZXg&amp;animation=tru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0051" y="718029"/>
            <a:ext cx="6152489" cy="410005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5388182"/>
            <a:ext cx="12193057" cy="1469818"/>
            <a:chOff x="0" y="5388182"/>
            <a:chExt cx="12193057" cy="1469818"/>
          </a:xfrm>
        </p:grpSpPr>
        <p:grpSp>
          <p:nvGrpSpPr>
            <p:cNvPr id="5" name="Group 4"/>
            <p:cNvGrpSpPr/>
            <p:nvPr/>
          </p:nvGrpSpPr>
          <p:grpSpPr>
            <a:xfrm>
              <a:off x="0" y="5388182"/>
              <a:ext cx="12193057" cy="1469818"/>
              <a:chOff x="0" y="3704122"/>
              <a:chExt cx="12193057" cy="1469818"/>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9" name="Rectangle 8"/>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3" name="TextBox 2"/>
          <p:cNvSpPr txBox="1"/>
          <p:nvPr/>
        </p:nvSpPr>
        <p:spPr>
          <a:xfrm>
            <a:off x="6676539" y="0"/>
            <a:ext cx="5334485" cy="5262979"/>
          </a:xfrm>
          <a:prstGeom prst="rect">
            <a:avLst/>
          </a:prstGeom>
          <a:noFill/>
        </p:spPr>
        <p:txBody>
          <a:bodyPr wrap="square" rtlCol="0">
            <a:spAutoFit/>
          </a:bodyPr>
          <a:lstStyle/>
          <a:p>
            <a:r>
              <a:rPr lang="en-GB" sz="2400" dirty="0" smtClean="0">
                <a:latin typeface="Century Gothic" panose="020B0502020202020204" pitchFamily="34" charset="0"/>
              </a:rPr>
              <a:t>Some of the boulders – called </a:t>
            </a:r>
            <a:r>
              <a:rPr lang="en-GB" sz="2400" i="1" dirty="0" err="1" smtClean="0">
                <a:latin typeface="Century Gothic" panose="020B0502020202020204" pitchFamily="34" charset="0"/>
              </a:rPr>
              <a:t>erratics</a:t>
            </a:r>
            <a:r>
              <a:rPr lang="en-GB" sz="2400" i="1" dirty="0" smtClean="0">
                <a:latin typeface="Century Gothic" panose="020B0502020202020204" pitchFamily="34" charset="0"/>
              </a:rPr>
              <a:t> -  </a:t>
            </a:r>
            <a:r>
              <a:rPr lang="en-GB" sz="2400" dirty="0" smtClean="0">
                <a:latin typeface="Century Gothic" panose="020B0502020202020204" pitchFamily="34" charset="0"/>
              </a:rPr>
              <a:t>are much too big to have been transported by water</a:t>
            </a:r>
          </a:p>
          <a:p>
            <a:endParaRPr lang="en-GB" sz="2400" dirty="0">
              <a:latin typeface="Century Gothic" panose="020B0502020202020204" pitchFamily="34" charset="0"/>
            </a:endParaRPr>
          </a:p>
          <a:p>
            <a:r>
              <a:rPr lang="en-GB" sz="2400" dirty="0" smtClean="0">
                <a:latin typeface="Century Gothic" panose="020B0502020202020204" pitchFamily="34" charset="0"/>
              </a:rPr>
              <a:t>This one is on the shore of the </a:t>
            </a:r>
            <a:r>
              <a:rPr lang="en-GB" sz="2400" dirty="0" err="1" smtClean="0">
                <a:latin typeface="Century Gothic" panose="020B0502020202020204" pitchFamily="34" charset="0"/>
              </a:rPr>
              <a:t>Menai</a:t>
            </a:r>
            <a:r>
              <a:rPr lang="en-GB" sz="2400" dirty="0" smtClean="0">
                <a:latin typeface="Century Gothic" panose="020B0502020202020204" pitchFamily="34" charset="0"/>
              </a:rPr>
              <a:t> Strait.</a:t>
            </a:r>
          </a:p>
          <a:p>
            <a:endParaRPr lang="en-GB" sz="2400" dirty="0">
              <a:latin typeface="Century Gothic" panose="020B0502020202020204" pitchFamily="34" charset="0"/>
            </a:endParaRPr>
          </a:p>
          <a:p>
            <a:r>
              <a:rPr lang="en-GB" sz="2400" dirty="0" smtClean="0">
                <a:latin typeface="Century Gothic" panose="020B0502020202020204" pitchFamily="34" charset="0"/>
              </a:rPr>
              <a:t>The Boulder Clay on Anglesey was deposited by a melting ice sheet that had originally advanced from the northern UK southwards across the Irish Sea (which was dry). Smaller glaciers from Snowdonia also moved across Anglesey</a:t>
            </a:r>
            <a:endParaRPr lang="en-GB" sz="2400" dirty="0">
              <a:latin typeface="Century Gothic" panose="020B0502020202020204" pitchFamily="34" charset="0"/>
            </a:endParaRPr>
          </a:p>
        </p:txBody>
      </p:sp>
      <p:sp>
        <p:nvSpPr>
          <p:cNvPr id="2" name="TextBox 1"/>
          <p:cNvSpPr txBox="1"/>
          <p:nvPr/>
        </p:nvSpPr>
        <p:spPr>
          <a:xfrm>
            <a:off x="215168" y="4818087"/>
            <a:ext cx="3131127" cy="369332"/>
          </a:xfrm>
          <a:prstGeom prst="rect">
            <a:avLst/>
          </a:prstGeom>
          <a:noFill/>
        </p:spPr>
        <p:txBody>
          <a:bodyPr wrap="square" rtlCol="0">
            <a:spAutoFit/>
          </a:bodyPr>
          <a:lstStyle/>
          <a:p>
            <a:r>
              <a:rPr lang="en-GB" dirty="0" smtClean="0"/>
              <a:t>Photo: Stewart Campbell</a:t>
            </a:r>
            <a:endParaRPr lang="en-GB" dirty="0"/>
          </a:p>
        </p:txBody>
      </p:sp>
    </p:spTree>
    <p:extLst>
      <p:ext uri="{BB962C8B-B14F-4D97-AF65-F5344CB8AC3E}">
        <p14:creationId xmlns:p14="http://schemas.microsoft.com/office/powerpoint/2010/main" val="301724042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10" name="TextBox 9"/>
          <p:cNvSpPr txBox="1"/>
          <p:nvPr/>
        </p:nvSpPr>
        <p:spPr>
          <a:xfrm>
            <a:off x="5438774" y="-12770"/>
            <a:ext cx="6677025" cy="4154984"/>
          </a:xfrm>
          <a:prstGeom prst="rect">
            <a:avLst/>
          </a:prstGeom>
          <a:noFill/>
        </p:spPr>
        <p:txBody>
          <a:bodyPr wrap="square" rtlCol="0">
            <a:spAutoFit/>
          </a:bodyPr>
          <a:lstStyle/>
          <a:p>
            <a:r>
              <a:rPr lang="en-GB" sz="2400" dirty="0" smtClean="0">
                <a:latin typeface="Century Gothic" panose="020B0502020202020204" pitchFamily="34" charset="0"/>
              </a:rPr>
              <a:t>Glaciers erode the underlying bedrock as they move across the land. They enlarge valleys – textbook examples can be seen in Snowdonia – and</a:t>
            </a:r>
            <a:r>
              <a:rPr lang="en-GB" sz="2400" dirty="0">
                <a:latin typeface="Century Gothic" panose="020B0502020202020204" pitchFamily="34" charset="0"/>
              </a:rPr>
              <a:t> </a:t>
            </a:r>
            <a:r>
              <a:rPr lang="en-GB" sz="2400" dirty="0" smtClean="0">
                <a:latin typeface="Century Gothic" panose="020B0502020202020204" pitchFamily="34" charset="0"/>
              </a:rPr>
              <a:t>they </a:t>
            </a:r>
            <a:r>
              <a:rPr lang="en-GB" sz="2400" dirty="0">
                <a:latin typeface="Century Gothic" panose="020B0502020202020204" pitchFamily="34" charset="0"/>
              </a:rPr>
              <a:t>c</a:t>
            </a:r>
            <a:r>
              <a:rPr lang="en-GB" sz="2400" dirty="0" smtClean="0">
                <a:latin typeface="Century Gothic" panose="020B0502020202020204" pitchFamily="34" charset="0"/>
              </a:rPr>
              <a:t>arry large quantities of eroded material</a:t>
            </a:r>
          </a:p>
          <a:p>
            <a:endParaRPr lang="en-GB" sz="2400" dirty="0">
              <a:latin typeface="Century Gothic" panose="020B0502020202020204" pitchFamily="34" charset="0"/>
            </a:endParaRPr>
          </a:p>
          <a:p>
            <a:r>
              <a:rPr lang="en-GB" sz="2400" dirty="0" smtClean="0">
                <a:latin typeface="Century Gothic" panose="020B0502020202020204" pitchFamily="34" charset="0"/>
              </a:rPr>
              <a:t>When the ice melts, and the glacier retreats, this eroded material is dumped as a mixture of rock fragments and clay</a:t>
            </a:r>
          </a:p>
          <a:p>
            <a:endParaRPr lang="en-GB" sz="2400" dirty="0">
              <a:latin typeface="Century Gothic" panose="020B0502020202020204" pitchFamily="34" charset="0"/>
            </a:endParaRPr>
          </a:p>
          <a:p>
            <a:r>
              <a:rPr lang="en-GB" sz="2400" dirty="0" smtClean="0">
                <a:latin typeface="Century Gothic" panose="020B0502020202020204" pitchFamily="34" charset="0"/>
              </a:rPr>
              <a:t>This is how the Boulder Clay formed</a:t>
            </a:r>
          </a:p>
        </p:txBody>
      </p:sp>
      <p:pic>
        <p:nvPicPr>
          <p:cNvPr id="12" name="Picture 2" descr="RWB glacial slid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3431" y="171531"/>
            <a:ext cx="5112632" cy="3834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276349" y="4348002"/>
            <a:ext cx="10201275" cy="830997"/>
          </a:xfrm>
          <a:prstGeom prst="rect">
            <a:avLst/>
          </a:prstGeom>
          <a:noFill/>
        </p:spPr>
        <p:txBody>
          <a:bodyPr wrap="square" rtlCol="0">
            <a:spAutoFit/>
          </a:bodyPr>
          <a:lstStyle/>
          <a:p>
            <a:r>
              <a:rPr lang="en-GB" sz="2400" dirty="0">
                <a:latin typeface="Century Gothic" panose="020B0502020202020204" pitchFamily="34" charset="0"/>
              </a:rPr>
              <a:t>Identification of the rock fragments in the Boulder Clay allows geologists to reconstruct the movements of the ice sheet</a:t>
            </a:r>
          </a:p>
        </p:txBody>
      </p:sp>
    </p:spTree>
    <p:extLst>
      <p:ext uri="{BB962C8B-B14F-4D97-AF65-F5344CB8AC3E}">
        <p14:creationId xmlns:p14="http://schemas.microsoft.com/office/powerpoint/2010/main" val="4065265835"/>
      </p:ext>
    </p:extLst>
  </p:cSld>
  <p:clrMapOvr>
    <a:masterClrMapping/>
  </p:clrMapOvr>
  <mc:AlternateContent xmlns:mc="http://schemas.openxmlformats.org/markup-compatibility/2006" xmlns:p14="http://schemas.microsoft.com/office/powerpoint/2010/main">
    <mc:Choice Requires="p14">
      <p:transition spd="slow" p14:dur="800" advClick="0" advTm="22000">
        <p:circle/>
      </p:transition>
    </mc:Choice>
    <mc:Fallback xmlns="">
      <p:transition spd="slow" advClick="0" advTm="22000">
        <p:circl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9" name="Picture 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3805" y="182202"/>
            <a:ext cx="6379664" cy="495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773565" y="64294"/>
            <a:ext cx="5418435" cy="5847755"/>
          </a:xfrm>
          <a:prstGeom prst="rect">
            <a:avLst/>
          </a:prstGeom>
          <a:noFill/>
        </p:spPr>
        <p:txBody>
          <a:bodyPr wrap="square" rtlCol="0">
            <a:spAutoFit/>
          </a:bodyPr>
          <a:lstStyle/>
          <a:p>
            <a:r>
              <a:rPr lang="en-GB" sz="2000" dirty="0" smtClean="0">
                <a:latin typeface="Century Gothic" panose="020B0502020202020204" pitchFamily="34" charset="0"/>
              </a:rPr>
              <a:t>The Quaternary ice sheets were thick – up to 1 km thick in the northern parts of the UK. </a:t>
            </a:r>
          </a:p>
          <a:p>
            <a:endParaRPr lang="en-GB" sz="2000" dirty="0">
              <a:solidFill>
                <a:srgbClr val="FF0000"/>
              </a:solidFill>
              <a:latin typeface="Century Gothic" panose="020B0502020202020204" pitchFamily="34" charset="0"/>
            </a:endParaRPr>
          </a:p>
          <a:p>
            <a:r>
              <a:rPr lang="en-GB" sz="2000" dirty="0" smtClean="0">
                <a:latin typeface="Century Gothic" panose="020B0502020202020204" pitchFamily="34" charset="0"/>
              </a:rPr>
              <a:t>As they advanced the ice sheets gouged the underlying bedrock, creating </a:t>
            </a:r>
            <a:r>
              <a:rPr lang="en-GB" sz="2000" i="1" dirty="0" smtClean="0">
                <a:latin typeface="Century Gothic" panose="020B0502020202020204" pitchFamily="34" charset="0"/>
              </a:rPr>
              <a:t>striations </a:t>
            </a:r>
            <a:r>
              <a:rPr lang="en-GB" sz="2000" dirty="0" smtClean="0">
                <a:latin typeface="Century Gothic" panose="020B0502020202020204" pitchFamily="34" charset="0"/>
              </a:rPr>
              <a:t>that provide additional evidence of the direction of ice movement</a:t>
            </a:r>
          </a:p>
          <a:p>
            <a:endParaRPr lang="en-GB" sz="2000" dirty="0">
              <a:latin typeface="Century Gothic" panose="020B0502020202020204" pitchFamily="34" charset="0"/>
            </a:endParaRPr>
          </a:p>
          <a:p>
            <a:r>
              <a:rPr lang="en-GB" sz="2000" dirty="0" smtClean="0">
                <a:latin typeface="Century Gothic" panose="020B0502020202020204" pitchFamily="34" charset="0"/>
              </a:rPr>
              <a:t>These striations in Red Wharf Bay are cut into the much older Carboniferous Limestone. They have become exposed by recent erosion of the Boulder Clay by waves. The best striations are often seen after the winter when fresh, striated limestone has been exposed by storms</a:t>
            </a:r>
            <a:r>
              <a:rPr lang="en-GB" dirty="0" smtClean="0"/>
              <a:t>. </a:t>
            </a:r>
          </a:p>
          <a:p>
            <a:endParaRPr lang="en-GB" dirty="0"/>
          </a:p>
          <a:p>
            <a:endParaRPr lang="en-GB" dirty="0" smtClean="0"/>
          </a:p>
          <a:p>
            <a:endParaRPr lang="en-GB" dirty="0"/>
          </a:p>
        </p:txBody>
      </p:sp>
    </p:spTree>
    <p:extLst>
      <p:ext uri="{BB962C8B-B14F-4D97-AF65-F5344CB8AC3E}">
        <p14:creationId xmlns:p14="http://schemas.microsoft.com/office/powerpoint/2010/main" val="17806618"/>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lobal extent of glaciation during the Last Glacial Maximum during the... |  Download Scientific Diagra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7475" y="48474"/>
            <a:ext cx="6326287" cy="2932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603469" y="605467"/>
            <a:ext cx="5493281" cy="2308324"/>
          </a:xfrm>
          <a:prstGeom prst="rect">
            <a:avLst/>
          </a:prstGeom>
          <a:noFill/>
        </p:spPr>
        <p:txBody>
          <a:bodyPr wrap="square" rtlCol="0">
            <a:spAutoFit/>
          </a:bodyPr>
          <a:lstStyle/>
          <a:p>
            <a:r>
              <a:rPr lang="en-GB" sz="2400" dirty="0" smtClean="0">
                <a:latin typeface="Century Gothic" panose="020B0502020202020204" pitchFamily="34" charset="0"/>
              </a:rPr>
              <a:t>During the last glacial maximum, about 27,000 years ago, high latitudes in the Northern Hemisphere were dominated by thick ice sheets</a:t>
            </a:r>
          </a:p>
          <a:p>
            <a:endParaRPr lang="en-GB" sz="2400" dirty="0">
              <a:latin typeface="Century Gothic" panose="020B0502020202020204" pitchFamily="34" charset="0"/>
            </a:endParaRPr>
          </a:p>
        </p:txBody>
      </p:sp>
      <p:grpSp>
        <p:nvGrpSpPr>
          <p:cNvPr id="9" name="Group 8"/>
          <p:cNvGrpSpPr/>
          <p:nvPr/>
        </p:nvGrpSpPr>
        <p:grpSpPr>
          <a:xfrm>
            <a:off x="0" y="5388182"/>
            <a:ext cx="12193057" cy="1469818"/>
            <a:chOff x="0" y="5388182"/>
            <a:chExt cx="12193057" cy="1469818"/>
          </a:xfrm>
        </p:grpSpPr>
        <p:grpSp>
          <p:nvGrpSpPr>
            <p:cNvPr id="10" name="Group 9"/>
            <p:cNvGrpSpPr/>
            <p:nvPr/>
          </p:nvGrpSpPr>
          <p:grpSpPr>
            <a:xfrm>
              <a:off x="0" y="5388182"/>
              <a:ext cx="12193057" cy="1469818"/>
              <a:chOff x="0" y="3704122"/>
              <a:chExt cx="12193057" cy="1469818"/>
            </a:xfrm>
          </p:grpSpPr>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4" name="Rectangle 13"/>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5" name="TextBox 4"/>
          <p:cNvSpPr txBox="1"/>
          <p:nvPr/>
        </p:nvSpPr>
        <p:spPr>
          <a:xfrm>
            <a:off x="117475" y="3110599"/>
            <a:ext cx="11912600" cy="2585323"/>
          </a:xfrm>
          <a:prstGeom prst="rect">
            <a:avLst/>
          </a:prstGeom>
          <a:noFill/>
        </p:spPr>
        <p:txBody>
          <a:bodyPr wrap="square" rtlCol="0">
            <a:spAutoFit/>
          </a:bodyPr>
          <a:lstStyle/>
          <a:p>
            <a:r>
              <a:rPr lang="en-GB" sz="2400" dirty="0">
                <a:latin typeface="Century Gothic" panose="020B0502020202020204" pitchFamily="34" charset="0"/>
              </a:rPr>
              <a:t>Mean global temperature was 8ºC compared with 14ºC in the 20</a:t>
            </a:r>
            <a:r>
              <a:rPr lang="en-GB" sz="2400" baseline="30000" dirty="0">
                <a:latin typeface="Century Gothic" panose="020B0502020202020204" pitchFamily="34" charset="0"/>
              </a:rPr>
              <a:t>th</a:t>
            </a:r>
            <a:r>
              <a:rPr lang="en-GB" sz="2400" dirty="0">
                <a:latin typeface="Century Gothic" panose="020B0502020202020204" pitchFamily="34" charset="0"/>
              </a:rPr>
              <a:t> century and 20ºC in the Carboniferous </a:t>
            </a:r>
            <a:r>
              <a:rPr lang="en-GB" sz="2400" dirty="0" smtClean="0">
                <a:latin typeface="Century Gothic" panose="020B0502020202020204" pitchFamily="34" charset="0"/>
              </a:rPr>
              <a:t>Period</a:t>
            </a:r>
          </a:p>
          <a:p>
            <a:endParaRPr lang="en-GB" sz="2400" dirty="0">
              <a:latin typeface="Century Gothic" panose="020B0502020202020204" pitchFamily="34" charset="0"/>
            </a:endParaRPr>
          </a:p>
          <a:p>
            <a:r>
              <a:rPr lang="en-GB" sz="2400" dirty="0" smtClean="0">
                <a:latin typeface="Century Gothic" panose="020B0502020202020204" pitchFamily="34" charset="0"/>
              </a:rPr>
              <a:t>The global cooling was caused by a reduction in the amount of solar energy reaching the Earth because of changes to the Earth’s orbit and orientation with respect to the Sun </a:t>
            </a:r>
            <a:endParaRPr lang="en-GB" sz="2400" dirty="0">
              <a:latin typeface="Century Gothic" panose="020B0502020202020204" pitchFamily="34" charset="0"/>
            </a:endParaRPr>
          </a:p>
          <a:p>
            <a:endParaRPr lang="en-GB" dirty="0">
              <a:latin typeface="Century Gothic" panose="020B0502020202020204" pitchFamily="34" charset="0"/>
            </a:endParaRPr>
          </a:p>
        </p:txBody>
      </p:sp>
    </p:spTree>
    <p:extLst>
      <p:ext uri="{BB962C8B-B14F-4D97-AF65-F5344CB8AC3E}">
        <p14:creationId xmlns:p14="http://schemas.microsoft.com/office/powerpoint/2010/main" val="55442544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The LGM British-Irish Ice Sheet: an introduction - AntarcticGlaciers.or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3077" y="457200"/>
            <a:ext cx="4840865" cy="48408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51889" y="999138"/>
            <a:ext cx="6465618" cy="3785652"/>
          </a:xfrm>
          <a:prstGeom prst="rect">
            <a:avLst/>
          </a:prstGeom>
          <a:noFill/>
        </p:spPr>
        <p:txBody>
          <a:bodyPr wrap="square" rtlCol="0">
            <a:spAutoFit/>
          </a:bodyPr>
          <a:lstStyle/>
          <a:p>
            <a:r>
              <a:rPr lang="en-GB" sz="2400" dirty="0">
                <a:latin typeface="Century Gothic" panose="020B0502020202020204" pitchFamily="34" charset="0"/>
              </a:rPr>
              <a:t>Most of Wales was covered by </a:t>
            </a:r>
            <a:r>
              <a:rPr lang="en-GB" sz="2400" dirty="0" smtClean="0">
                <a:latin typeface="Century Gothic" panose="020B0502020202020204" pitchFamily="34" charset="0"/>
              </a:rPr>
              <a:t>an extensive ice sheet</a:t>
            </a:r>
          </a:p>
          <a:p>
            <a:endParaRPr lang="en-GB" sz="2400" dirty="0">
              <a:latin typeface="Century Gothic" panose="020B0502020202020204" pitchFamily="34" charset="0"/>
            </a:endParaRPr>
          </a:p>
          <a:p>
            <a:r>
              <a:rPr lang="en-GB" sz="2400" dirty="0" smtClean="0">
                <a:latin typeface="Century Gothic" panose="020B0502020202020204" pitchFamily="34" charset="0"/>
              </a:rPr>
              <a:t>The nature of the fragments </a:t>
            </a:r>
            <a:r>
              <a:rPr lang="en-GB" sz="2400" dirty="0">
                <a:latin typeface="Century Gothic" panose="020B0502020202020204" pitchFamily="34" charset="0"/>
              </a:rPr>
              <a:t>in the Boulder Clay and striations in the underlying </a:t>
            </a:r>
            <a:r>
              <a:rPr lang="en-GB" sz="2400" dirty="0" smtClean="0">
                <a:latin typeface="Century Gothic" panose="020B0502020202020204" pitchFamily="34" charset="0"/>
              </a:rPr>
              <a:t>bedrock provide important clues as to the </a:t>
            </a:r>
            <a:endParaRPr lang="en-GB" sz="2400" dirty="0">
              <a:latin typeface="Century Gothic" panose="020B0502020202020204" pitchFamily="34" charset="0"/>
            </a:endParaRPr>
          </a:p>
          <a:p>
            <a:r>
              <a:rPr lang="en-GB" sz="2400" dirty="0">
                <a:latin typeface="Century Gothic" panose="020B0502020202020204" pitchFamily="34" charset="0"/>
              </a:rPr>
              <a:t>e</a:t>
            </a:r>
            <a:r>
              <a:rPr lang="en-GB" sz="2400" dirty="0" smtClean="0">
                <a:latin typeface="Century Gothic" panose="020B0502020202020204" pitchFamily="34" charset="0"/>
              </a:rPr>
              <a:t>xtent and movement of the ice sheet</a:t>
            </a:r>
          </a:p>
          <a:p>
            <a:endParaRPr lang="en-GB" sz="2400" dirty="0">
              <a:latin typeface="Century Gothic" panose="020B0502020202020204" pitchFamily="34" charset="0"/>
            </a:endParaRPr>
          </a:p>
          <a:p>
            <a:r>
              <a:rPr lang="en-GB" sz="2400" dirty="0" smtClean="0">
                <a:latin typeface="Century Gothic" panose="020B0502020202020204" pitchFamily="34" charset="0"/>
              </a:rPr>
              <a:t>The ice flowed from the north across the Irish Sea basin and across Anglesey</a:t>
            </a:r>
            <a:endParaRPr lang="en-GB" sz="2400" dirty="0">
              <a:latin typeface="Century Gothic" panose="020B0502020202020204" pitchFamily="34" charset="0"/>
            </a:endParaRPr>
          </a:p>
        </p:txBody>
      </p:sp>
      <p:grpSp>
        <p:nvGrpSpPr>
          <p:cNvPr id="6" name="Group 5"/>
          <p:cNvGrpSpPr/>
          <p:nvPr/>
        </p:nvGrpSpPr>
        <p:grpSpPr>
          <a:xfrm>
            <a:off x="0" y="5388182"/>
            <a:ext cx="12193057" cy="1469818"/>
            <a:chOff x="0" y="5388182"/>
            <a:chExt cx="12193057" cy="1469818"/>
          </a:xfrm>
        </p:grpSpPr>
        <p:grpSp>
          <p:nvGrpSpPr>
            <p:cNvPr id="7" name="Group 6"/>
            <p:cNvGrpSpPr/>
            <p:nvPr/>
          </p:nvGrpSpPr>
          <p:grpSpPr>
            <a:xfrm>
              <a:off x="0" y="5388182"/>
              <a:ext cx="12193057" cy="1469818"/>
              <a:chOff x="0" y="3704122"/>
              <a:chExt cx="12193057" cy="1469818"/>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1" name="Rectangle 10"/>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Tree>
    <p:extLst>
      <p:ext uri="{BB962C8B-B14F-4D97-AF65-F5344CB8AC3E}">
        <p14:creationId xmlns:p14="http://schemas.microsoft.com/office/powerpoint/2010/main" val="356310186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Doggerland - The Europe That Was | National Geographic Societ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0251" y="142876"/>
            <a:ext cx="3174914" cy="4648200"/>
          </a:xfrm>
          <a:prstGeom prst="rect">
            <a:avLst/>
          </a:prstGeom>
          <a:noFill/>
        </p:spPr>
      </p:pic>
      <p:sp>
        <p:nvSpPr>
          <p:cNvPr id="4" name="TextBox 3"/>
          <p:cNvSpPr txBox="1"/>
          <p:nvPr/>
        </p:nvSpPr>
        <p:spPr>
          <a:xfrm>
            <a:off x="4157874" y="-36415"/>
            <a:ext cx="8035183" cy="5509200"/>
          </a:xfrm>
          <a:prstGeom prst="rect">
            <a:avLst/>
          </a:prstGeom>
          <a:noFill/>
        </p:spPr>
        <p:txBody>
          <a:bodyPr wrap="square" rtlCol="0">
            <a:spAutoFit/>
          </a:bodyPr>
          <a:lstStyle/>
          <a:p>
            <a:r>
              <a:rPr lang="en-GB" sz="2200" dirty="0" smtClean="0">
                <a:latin typeface="Century Gothic" panose="020B0502020202020204" pitchFamily="34" charset="0"/>
              </a:rPr>
              <a:t>Global sea level fell about 140 m during the Ice Age</a:t>
            </a:r>
          </a:p>
          <a:p>
            <a:endParaRPr lang="en-GB" sz="2200" dirty="0">
              <a:latin typeface="Century Gothic" panose="020B0502020202020204" pitchFamily="34" charset="0"/>
            </a:endParaRPr>
          </a:p>
          <a:p>
            <a:r>
              <a:rPr lang="en-GB" sz="2200" dirty="0" smtClean="0">
                <a:latin typeface="Century Gothic" panose="020B0502020202020204" pitchFamily="34" charset="0"/>
              </a:rPr>
              <a:t>This was because the volume of ocean water decreased:</a:t>
            </a:r>
          </a:p>
          <a:p>
            <a:endParaRPr lang="en-GB" sz="2200" dirty="0">
              <a:latin typeface="Century Gothic" panose="020B0502020202020204" pitchFamily="34" charset="0"/>
            </a:endParaRPr>
          </a:p>
          <a:p>
            <a:pPr marL="285750" indent="-285750">
              <a:buFont typeface="Arial" panose="020B0604020202020204" pitchFamily="34" charset="0"/>
              <a:buChar char="•"/>
            </a:pPr>
            <a:r>
              <a:rPr lang="en-GB" sz="2200" dirty="0" smtClean="0">
                <a:latin typeface="Century Gothic" panose="020B0502020202020204" pitchFamily="34" charset="0"/>
              </a:rPr>
              <a:t>Normally water evaporates from the oceans, falls on the continents as rain, and returns to the oceans via rivers. During the Ice Age water fell on the continents as snow and accumulated as ice, so there was no return flow to the oceans.  The oceans progressively lost water</a:t>
            </a:r>
          </a:p>
          <a:p>
            <a:pPr marL="285750" indent="-285750">
              <a:buFont typeface="Arial" panose="020B0604020202020204" pitchFamily="34" charset="0"/>
              <a:buChar char="•"/>
            </a:pPr>
            <a:endParaRPr lang="en-GB" sz="2200" dirty="0">
              <a:latin typeface="Century Gothic" panose="020B0502020202020204" pitchFamily="34" charset="0"/>
            </a:endParaRPr>
          </a:p>
          <a:p>
            <a:pPr marL="285750" indent="-285750">
              <a:buFont typeface="Arial" panose="020B0604020202020204" pitchFamily="34" charset="0"/>
              <a:buChar char="•"/>
            </a:pPr>
            <a:r>
              <a:rPr lang="en-GB" sz="2200" dirty="0" smtClean="0">
                <a:latin typeface="Century Gothic" panose="020B0502020202020204" pitchFamily="34" charset="0"/>
              </a:rPr>
              <a:t>The lowered temperature resulted in contraction of ocean waters </a:t>
            </a:r>
          </a:p>
          <a:p>
            <a:pPr marL="285750" indent="-285750">
              <a:buFont typeface="Arial" panose="020B0604020202020204" pitchFamily="34" charset="0"/>
              <a:buChar char="•"/>
            </a:pPr>
            <a:endParaRPr lang="en-GB" sz="2200" dirty="0">
              <a:latin typeface="Century Gothic" panose="020B0502020202020204" pitchFamily="34" charset="0"/>
            </a:endParaRPr>
          </a:p>
          <a:p>
            <a:r>
              <a:rPr lang="en-GB" sz="2200" dirty="0" smtClean="0">
                <a:latin typeface="Century Gothic" panose="020B0502020202020204" pitchFamily="34" charset="0"/>
              </a:rPr>
              <a:t>As a consequence, the Irish Sea was emptied of seawater so the ice sheet that flowed down the Irish Sea and across Anglesey was moving over dry land</a:t>
            </a:r>
            <a:endParaRPr lang="en-GB" sz="2200" dirty="0">
              <a:latin typeface="Century Gothic" panose="020B0502020202020204" pitchFamily="34" charset="0"/>
            </a:endParaRPr>
          </a:p>
        </p:txBody>
      </p:sp>
      <p:sp>
        <p:nvSpPr>
          <p:cNvPr id="5" name="TextBox 4"/>
          <p:cNvSpPr txBox="1"/>
          <p:nvPr/>
        </p:nvSpPr>
        <p:spPr>
          <a:xfrm>
            <a:off x="546738" y="4809105"/>
            <a:ext cx="2105025" cy="646331"/>
          </a:xfrm>
          <a:prstGeom prst="rect">
            <a:avLst/>
          </a:prstGeom>
          <a:noFill/>
        </p:spPr>
        <p:txBody>
          <a:bodyPr wrap="square" rtlCol="0">
            <a:spAutoFit/>
          </a:bodyPr>
          <a:lstStyle/>
          <a:p>
            <a:r>
              <a:rPr lang="en-GB" b="1" dirty="0" smtClean="0"/>
              <a:t>The coastline 18,000 years ago</a:t>
            </a:r>
            <a:endParaRPr lang="en-GB" b="1" dirty="0"/>
          </a:p>
        </p:txBody>
      </p:sp>
      <p:grpSp>
        <p:nvGrpSpPr>
          <p:cNvPr id="6" name="Group 5"/>
          <p:cNvGrpSpPr/>
          <p:nvPr/>
        </p:nvGrpSpPr>
        <p:grpSpPr>
          <a:xfrm>
            <a:off x="0" y="5388182"/>
            <a:ext cx="12193057" cy="1469818"/>
            <a:chOff x="0" y="5388182"/>
            <a:chExt cx="12193057" cy="1469818"/>
          </a:xfrm>
        </p:grpSpPr>
        <p:grpSp>
          <p:nvGrpSpPr>
            <p:cNvPr id="7" name="Group 6"/>
            <p:cNvGrpSpPr/>
            <p:nvPr/>
          </p:nvGrpSpPr>
          <p:grpSpPr>
            <a:xfrm>
              <a:off x="0" y="5388182"/>
              <a:ext cx="12193057" cy="1469818"/>
              <a:chOff x="0" y="3704122"/>
              <a:chExt cx="12193057" cy="1469818"/>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1" name="Rectangle 10"/>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12" name="Up Arrow 11"/>
          <p:cNvSpPr/>
          <p:nvPr/>
        </p:nvSpPr>
        <p:spPr>
          <a:xfrm>
            <a:off x="1265195" y="3686175"/>
            <a:ext cx="239859" cy="1104901"/>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55756662"/>
      </p:ext>
    </p:extLst>
  </p:cSld>
  <p:clrMapOvr>
    <a:masterClrMapping/>
  </p:clrMapOvr>
  <mc:AlternateContent xmlns:mc="http://schemas.openxmlformats.org/markup-compatibility/2006" xmlns:p14="http://schemas.microsoft.com/office/powerpoint/2010/main">
    <mc:Choice Requires="p14">
      <p:transition spd="slow" p14:dur="800" advClick="0" advTm="22000">
        <p:circle/>
      </p:transition>
    </mc:Choice>
    <mc:Fallback xmlns="">
      <p:transition spd="slow" advClick="0" advTm="22000">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pic>
        <p:nvPicPr>
          <p:cNvPr id="14338" name="Picture 2" descr="http://cdn.antarcticglaciers.org/wp-content/uploads/2017/06/IMG_2393-1024x768.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6952" y="129308"/>
            <a:ext cx="5015346" cy="376151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5388182"/>
            <a:ext cx="12193057" cy="1469818"/>
            <a:chOff x="0" y="5388182"/>
            <a:chExt cx="12193057" cy="1469818"/>
          </a:xfrm>
        </p:grpSpPr>
        <p:grpSp>
          <p:nvGrpSpPr>
            <p:cNvPr id="5" name="Group 4"/>
            <p:cNvGrpSpPr/>
            <p:nvPr/>
          </p:nvGrpSpPr>
          <p:grpSpPr>
            <a:xfrm>
              <a:off x="0" y="5388182"/>
              <a:ext cx="12193057" cy="1469818"/>
              <a:chOff x="0" y="3704122"/>
              <a:chExt cx="12193057" cy="1469818"/>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9" name="Rectangle 8"/>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3" name="TextBox 2"/>
          <p:cNvSpPr txBox="1"/>
          <p:nvPr/>
        </p:nvSpPr>
        <p:spPr>
          <a:xfrm>
            <a:off x="157018" y="3869498"/>
            <a:ext cx="11730182" cy="1569660"/>
          </a:xfrm>
          <a:prstGeom prst="rect">
            <a:avLst/>
          </a:prstGeom>
          <a:noFill/>
        </p:spPr>
        <p:txBody>
          <a:bodyPr wrap="square" rtlCol="0">
            <a:spAutoFit/>
          </a:bodyPr>
          <a:lstStyle/>
          <a:p>
            <a:r>
              <a:rPr lang="en-GB" sz="2400" dirty="0" smtClean="0">
                <a:latin typeface="Century Gothic" panose="020B0502020202020204" pitchFamily="34" charset="0"/>
              </a:rPr>
              <a:t>The North Wales landscape is dominated by landforms left by the ice sheet</a:t>
            </a:r>
          </a:p>
          <a:p>
            <a:endParaRPr lang="en-GB" sz="2400" dirty="0">
              <a:latin typeface="Century Gothic" panose="020B0502020202020204" pitchFamily="34" charset="0"/>
            </a:endParaRPr>
          </a:p>
          <a:p>
            <a:r>
              <a:rPr lang="en-GB" sz="2400" dirty="0" smtClean="0">
                <a:latin typeface="Century Gothic" panose="020B0502020202020204" pitchFamily="34" charset="0"/>
              </a:rPr>
              <a:t>These can be erosional like the glaciated valleys of Snowdonia or depositional like these deposits (drumlins) on Anglesey</a:t>
            </a:r>
            <a:endParaRPr lang="en-GB" sz="2400" dirty="0">
              <a:latin typeface="Century Gothic" panose="020B0502020202020204" pitchFamily="34" charset="0"/>
            </a:endParaRPr>
          </a:p>
        </p:txBody>
      </p:sp>
      <p:pic>
        <p:nvPicPr>
          <p:cNvPr id="14340" name="Picture 4" descr="http://cdn.antarcticglaciers.org/wp-content/uploads/2017/06/IMG_2385.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08155" y="142893"/>
            <a:ext cx="5183118" cy="37479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906774" y="235179"/>
            <a:ext cx="3084499" cy="369332"/>
          </a:xfrm>
          <a:prstGeom prst="rect">
            <a:avLst/>
          </a:prstGeom>
        </p:spPr>
        <p:txBody>
          <a:bodyPr wrap="none">
            <a:spAutoFit/>
          </a:bodyPr>
          <a:lstStyle/>
          <a:p>
            <a:r>
              <a:rPr lang="en-GB" dirty="0" smtClean="0">
                <a:solidFill>
                  <a:srgbClr val="666666"/>
                </a:solidFill>
                <a:latin typeface="Georgia" panose="02040502050405020303" pitchFamily="18" charset="0"/>
              </a:rPr>
              <a:t>Photographs: </a:t>
            </a:r>
            <a:r>
              <a:rPr lang="en-GB" dirty="0">
                <a:solidFill>
                  <a:srgbClr val="666666"/>
                </a:solidFill>
                <a:latin typeface="Georgia" panose="02040502050405020303" pitchFamily="18" charset="0"/>
              </a:rPr>
              <a:t>Bethan Davies</a:t>
            </a:r>
            <a:endParaRPr lang="en-GB" dirty="0"/>
          </a:p>
        </p:txBody>
      </p:sp>
      <p:sp>
        <p:nvSpPr>
          <p:cNvPr id="11" name="Down Arrow 10"/>
          <p:cNvSpPr/>
          <p:nvPr/>
        </p:nvSpPr>
        <p:spPr>
          <a:xfrm flipH="1">
            <a:off x="2697017" y="849744"/>
            <a:ext cx="286327" cy="6742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59289710"/>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Boulder clay cliffs | North of Holderness Coast, but nonethe… | Flick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657558" y="122073"/>
            <a:ext cx="3281441" cy="24747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oulder clay Cliff near Filey Brigg © N Chadwick :: Geograph Britain and  Ireland"/>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5387" y="2785605"/>
            <a:ext cx="3241594" cy="2177946"/>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http://www.landforms.eu/orkney/images/T5%201%20210%20Boulder%20clay%20cliffs%20and%20striae%202%20The%20Bu%20shore.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57558" y="2831219"/>
            <a:ext cx="3200442" cy="2162666"/>
          </a:xfrm>
          <a:prstGeom prst="rect">
            <a:avLst/>
          </a:prstGeom>
          <a:noFill/>
          <a:extLst>
            <a:ext uri="{909E8E84-426E-40DD-AFC4-6F175D3DCCD1}">
              <a14:hiddenFill xmlns:a14="http://schemas.microsoft.com/office/drawing/2010/main">
                <a:solidFill>
                  <a:srgbClr val="FFFFFF"/>
                </a:solidFill>
              </a14:hiddenFill>
            </a:ext>
          </a:extLst>
        </p:spPr>
      </p:pic>
      <p:pic>
        <p:nvPicPr>
          <p:cNvPr id="19466" name="Picture 10" descr="Boulder Clay Cliffs, Criccieth, North Wales, UK | Richard Allaway | Flick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4145" y="194670"/>
            <a:ext cx="3202836" cy="240212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5388182"/>
            <a:ext cx="12193057" cy="1469818"/>
            <a:chOff x="0" y="5388182"/>
            <a:chExt cx="12193057" cy="1469818"/>
          </a:xfrm>
        </p:grpSpPr>
        <p:grpSp>
          <p:nvGrpSpPr>
            <p:cNvPr id="15" name="Group 14"/>
            <p:cNvGrpSpPr/>
            <p:nvPr/>
          </p:nvGrpSpPr>
          <p:grpSpPr>
            <a:xfrm>
              <a:off x="0" y="5388182"/>
              <a:ext cx="12193057" cy="1469818"/>
              <a:chOff x="0" y="3704122"/>
              <a:chExt cx="12193057" cy="1469818"/>
            </a:xfrm>
          </p:grpSpPr>
          <p:pic>
            <p:nvPicPr>
              <p:cNvPr id="17" name="Picture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8" name="Picture 1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9" name="Rectangle 18"/>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15"/>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9" name="TextBox 8"/>
          <p:cNvSpPr txBox="1"/>
          <p:nvPr/>
        </p:nvSpPr>
        <p:spPr>
          <a:xfrm>
            <a:off x="7044627" y="283605"/>
            <a:ext cx="4800600" cy="4524315"/>
          </a:xfrm>
          <a:prstGeom prst="rect">
            <a:avLst/>
          </a:prstGeom>
          <a:noFill/>
        </p:spPr>
        <p:txBody>
          <a:bodyPr wrap="square" rtlCol="0">
            <a:spAutoFit/>
          </a:bodyPr>
          <a:lstStyle/>
          <a:p>
            <a:r>
              <a:rPr lang="en-GB" sz="2400" dirty="0" smtClean="0">
                <a:latin typeface="Century Gothic" panose="020B0502020202020204" pitchFamily="34" charset="0"/>
              </a:rPr>
              <a:t>The Boulder Clay is widespread in Wales and the UK</a:t>
            </a:r>
          </a:p>
          <a:p>
            <a:endParaRPr lang="en-GB" sz="2400" dirty="0">
              <a:latin typeface="Century Gothic" panose="020B0502020202020204" pitchFamily="34" charset="0"/>
            </a:endParaRPr>
          </a:p>
          <a:p>
            <a:r>
              <a:rPr lang="en-GB" sz="2400" dirty="0" smtClean="0">
                <a:latin typeface="Century Gothic" panose="020B0502020202020204" pitchFamily="34" charset="0"/>
              </a:rPr>
              <a:t>Where it forms the coastline, there are usually serious coastal erosion issues as the formation is soft and easily eroded by waves and tides</a:t>
            </a:r>
          </a:p>
          <a:p>
            <a:endParaRPr lang="en-GB" sz="2400" dirty="0">
              <a:latin typeface="Century Gothic" panose="020B0502020202020204" pitchFamily="34" charset="0"/>
            </a:endParaRPr>
          </a:p>
          <a:p>
            <a:r>
              <a:rPr lang="en-GB" sz="2400" dirty="0" smtClean="0">
                <a:latin typeface="Century Gothic" panose="020B0502020202020204" pitchFamily="34" charset="0"/>
              </a:rPr>
              <a:t>This is an increasing problem as sea levels rise due to global warming</a:t>
            </a:r>
            <a:endParaRPr lang="en-GB" sz="2400" dirty="0">
              <a:latin typeface="Century Gothic" panose="020B0502020202020204" pitchFamily="34" charset="0"/>
            </a:endParaRPr>
          </a:p>
        </p:txBody>
      </p:sp>
      <p:sp>
        <p:nvSpPr>
          <p:cNvPr id="3" name="TextBox 2"/>
          <p:cNvSpPr txBox="1"/>
          <p:nvPr/>
        </p:nvSpPr>
        <p:spPr>
          <a:xfrm>
            <a:off x="3784099" y="2104759"/>
            <a:ext cx="1266873" cy="369332"/>
          </a:xfrm>
          <a:prstGeom prst="rect">
            <a:avLst/>
          </a:prstGeom>
          <a:solidFill>
            <a:srgbClr val="C0C0C0"/>
          </a:solidFill>
        </p:spPr>
        <p:txBody>
          <a:bodyPr wrap="square" rtlCol="0">
            <a:spAutoFit/>
          </a:bodyPr>
          <a:lstStyle/>
          <a:p>
            <a:r>
              <a:rPr lang="en-GB" dirty="0" smtClean="0"/>
              <a:t>Holderness</a:t>
            </a:r>
            <a:endParaRPr lang="en-GB" dirty="0"/>
          </a:p>
        </p:txBody>
      </p:sp>
      <p:sp>
        <p:nvSpPr>
          <p:cNvPr id="21" name="TextBox 20"/>
          <p:cNvSpPr txBox="1"/>
          <p:nvPr/>
        </p:nvSpPr>
        <p:spPr>
          <a:xfrm>
            <a:off x="330672" y="2137203"/>
            <a:ext cx="1019175" cy="369332"/>
          </a:xfrm>
          <a:prstGeom prst="rect">
            <a:avLst/>
          </a:prstGeom>
          <a:solidFill>
            <a:srgbClr val="C0C0C0"/>
          </a:solidFill>
        </p:spPr>
        <p:txBody>
          <a:bodyPr wrap="square" rtlCol="0">
            <a:spAutoFit/>
          </a:bodyPr>
          <a:lstStyle/>
          <a:p>
            <a:r>
              <a:rPr lang="en-GB" dirty="0" err="1" smtClean="0"/>
              <a:t>Criccieth</a:t>
            </a:r>
            <a:endParaRPr lang="en-GB" dirty="0"/>
          </a:p>
        </p:txBody>
      </p:sp>
      <p:sp>
        <p:nvSpPr>
          <p:cNvPr id="22" name="TextBox 21"/>
          <p:cNvSpPr txBox="1"/>
          <p:nvPr/>
        </p:nvSpPr>
        <p:spPr>
          <a:xfrm>
            <a:off x="234145" y="4527851"/>
            <a:ext cx="1270909" cy="369332"/>
          </a:xfrm>
          <a:prstGeom prst="rect">
            <a:avLst/>
          </a:prstGeom>
          <a:solidFill>
            <a:srgbClr val="C0C0C0"/>
          </a:solidFill>
        </p:spPr>
        <p:txBody>
          <a:bodyPr wrap="square" rtlCol="0">
            <a:spAutoFit/>
          </a:bodyPr>
          <a:lstStyle/>
          <a:p>
            <a:r>
              <a:rPr lang="en-GB" dirty="0" err="1" smtClean="0"/>
              <a:t>Filey</a:t>
            </a:r>
            <a:r>
              <a:rPr lang="en-GB" b="1" dirty="0" smtClean="0">
                <a:solidFill>
                  <a:srgbClr val="FFFF00"/>
                </a:solidFill>
              </a:rPr>
              <a:t> </a:t>
            </a:r>
            <a:r>
              <a:rPr lang="en-GB" dirty="0" smtClean="0"/>
              <a:t>Brigg</a:t>
            </a:r>
            <a:endParaRPr lang="en-GB" dirty="0"/>
          </a:p>
        </p:txBody>
      </p:sp>
      <p:sp>
        <p:nvSpPr>
          <p:cNvPr id="23" name="TextBox 22"/>
          <p:cNvSpPr txBox="1"/>
          <p:nvPr/>
        </p:nvSpPr>
        <p:spPr>
          <a:xfrm>
            <a:off x="3784099" y="4473811"/>
            <a:ext cx="1019175" cy="369332"/>
          </a:xfrm>
          <a:prstGeom prst="rect">
            <a:avLst/>
          </a:prstGeom>
          <a:solidFill>
            <a:srgbClr val="C0C0C0"/>
          </a:solidFill>
        </p:spPr>
        <p:txBody>
          <a:bodyPr wrap="square" rtlCol="0">
            <a:spAutoFit/>
          </a:bodyPr>
          <a:lstStyle/>
          <a:p>
            <a:r>
              <a:rPr lang="en-GB" dirty="0" smtClean="0"/>
              <a:t>Orkney</a:t>
            </a:r>
            <a:endParaRPr lang="en-GB" dirty="0"/>
          </a:p>
        </p:txBody>
      </p:sp>
    </p:spTree>
    <p:extLst>
      <p:ext uri="{BB962C8B-B14F-4D97-AF65-F5344CB8AC3E}">
        <p14:creationId xmlns:p14="http://schemas.microsoft.com/office/powerpoint/2010/main" val="2798809915"/>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err="1" smtClean="0"/>
              <a:t>nnnnn</a:t>
            </a:r>
            <a:endParaRPr lang="en-GB"/>
          </a:p>
        </p:txBody>
      </p:sp>
      <p:grpSp>
        <p:nvGrpSpPr>
          <p:cNvPr id="7" name="Group 6"/>
          <p:cNvGrpSpPr/>
          <p:nvPr/>
        </p:nvGrpSpPr>
        <p:grpSpPr>
          <a:xfrm>
            <a:off x="0" y="5388182"/>
            <a:ext cx="12193057" cy="1469818"/>
            <a:chOff x="0" y="5388182"/>
            <a:chExt cx="12193057" cy="1469818"/>
          </a:xfrm>
        </p:grpSpPr>
        <p:grpSp>
          <p:nvGrpSpPr>
            <p:cNvPr id="8" name="Group 7"/>
            <p:cNvGrpSpPr/>
            <p:nvPr/>
          </p:nvGrpSpPr>
          <p:grpSpPr>
            <a:xfrm>
              <a:off x="0" y="5388182"/>
              <a:ext cx="12193057" cy="1469818"/>
              <a:chOff x="0" y="3704122"/>
              <a:chExt cx="12193057" cy="1469818"/>
            </a:xfrm>
          </p:grpSpPr>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2" name="Rectangle 11"/>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3" name="TextBox 2"/>
          <p:cNvSpPr txBox="1"/>
          <p:nvPr/>
        </p:nvSpPr>
        <p:spPr>
          <a:xfrm>
            <a:off x="761497" y="155944"/>
            <a:ext cx="10340611" cy="5539978"/>
          </a:xfrm>
          <a:prstGeom prst="rect">
            <a:avLst/>
          </a:prstGeom>
          <a:noFill/>
        </p:spPr>
        <p:txBody>
          <a:bodyPr wrap="square" rtlCol="0">
            <a:spAutoFit/>
          </a:bodyPr>
          <a:lstStyle/>
          <a:p>
            <a:r>
              <a:rPr lang="en-GB" sz="2400" dirty="0">
                <a:latin typeface="Century Gothic" panose="020B0502020202020204" pitchFamily="34" charset="0"/>
              </a:rPr>
              <a:t>C</a:t>
            </a:r>
            <a:r>
              <a:rPr lang="en-GB" sz="2400" dirty="0" smtClean="0">
                <a:latin typeface="Century Gothic" panose="020B0502020202020204" pitchFamily="34" charset="0"/>
              </a:rPr>
              <a:t>limate change is the major issue confronting human </a:t>
            </a:r>
            <a:r>
              <a:rPr lang="en-GB" sz="2400" dirty="0" smtClean="0">
                <a:latin typeface="Century Gothic" panose="020B0502020202020204" pitchFamily="34" charset="0"/>
              </a:rPr>
              <a:t>society.</a:t>
            </a:r>
            <a:endParaRPr lang="en-GB" sz="2400" dirty="0" smtClean="0">
              <a:latin typeface="Century Gothic" panose="020B0502020202020204" pitchFamily="34" charset="0"/>
            </a:endParaRPr>
          </a:p>
          <a:p>
            <a:endParaRPr lang="en-GB" sz="2400" dirty="0">
              <a:latin typeface="Century Gothic" panose="020B0502020202020204" pitchFamily="34" charset="0"/>
            </a:endParaRPr>
          </a:p>
          <a:p>
            <a:r>
              <a:rPr lang="en-GB" sz="2400" dirty="0" smtClean="0">
                <a:latin typeface="Century Gothic" panose="020B0502020202020204" pitchFamily="34" charset="0"/>
              </a:rPr>
              <a:t>Global temperature is rising because of increasing levels of greenhouse gases in the </a:t>
            </a:r>
            <a:r>
              <a:rPr lang="en-GB" sz="2400" dirty="0" smtClean="0">
                <a:latin typeface="Century Gothic" panose="020B0502020202020204" pitchFamily="34" charset="0"/>
              </a:rPr>
              <a:t>atmosphere.</a:t>
            </a:r>
            <a:endParaRPr lang="en-GB" sz="2400" dirty="0" smtClean="0">
              <a:latin typeface="Century Gothic" panose="020B0502020202020204" pitchFamily="34" charset="0"/>
            </a:endParaRPr>
          </a:p>
          <a:p>
            <a:endParaRPr lang="en-GB" sz="2400" dirty="0">
              <a:latin typeface="Century Gothic" panose="020B0502020202020204" pitchFamily="34" charset="0"/>
            </a:endParaRPr>
          </a:p>
          <a:p>
            <a:r>
              <a:rPr lang="en-GB" sz="2400" dirty="0" smtClean="0">
                <a:latin typeface="Century Gothic" panose="020B0502020202020204" pitchFamily="34" charset="0"/>
              </a:rPr>
              <a:t>This is largely due to human </a:t>
            </a:r>
            <a:r>
              <a:rPr lang="en-GB" sz="2400" dirty="0" smtClean="0">
                <a:latin typeface="Century Gothic" panose="020B0502020202020204" pitchFamily="34" charset="0"/>
              </a:rPr>
              <a:t>activity.</a:t>
            </a:r>
            <a:endParaRPr lang="en-GB" sz="2400" dirty="0" smtClean="0">
              <a:latin typeface="Century Gothic" panose="020B0502020202020204" pitchFamily="34" charset="0"/>
            </a:endParaRPr>
          </a:p>
          <a:p>
            <a:endParaRPr lang="en-GB" sz="2400" dirty="0">
              <a:latin typeface="Century Gothic" panose="020B0502020202020204" pitchFamily="34" charset="0"/>
            </a:endParaRPr>
          </a:p>
          <a:p>
            <a:r>
              <a:rPr lang="en-GB" sz="2400" dirty="0" smtClean="0">
                <a:latin typeface="Century Gothic" panose="020B0502020202020204" pitchFamily="34" charset="0"/>
              </a:rPr>
              <a:t>But climate change has been a frequent phenomenon throughout Earth history driven by natural </a:t>
            </a:r>
            <a:r>
              <a:rPr lang="en-GB" sz="2400" dirty="0" smtClean="0">
                <a:latin typeface="Century Gothic" panose="020B0502020202020204" pitchFamily="34" charset="0"/>
              </a:rPr>
              <a:t>causes.</a:t>
            </a:r>
            <a:endParaRPr lang="en-GB" sz="2400" dirty="0" smtClean="0">
              <a:latin typeface="Century Gothic" panose="020B0502020202020204" pitchFamily="34" charset="0"/>
            </a:endParaRPr>
          </a:p>
          <a:p>
            <a:endParaRPr lang="en-GB" sz="2400" dirty="0">
              <a:latin typeface="Century Gothic" panose="020B0502020202020204" pitchFamily="34" charset="0"/>
            </a:endParaRPr>
          </a:p>
          <a:p>
            <a:r>
              <a:rPr lang="en-GB" sz="2400" dirty="0" smtClean="0">
                <a:latin typeface="Century Gothic" panose="020B0502020202020204" pitchFamily="34" charset="0"/>
              </a:rPr>
              <a:t>The evidence for this is found in </a:t>
            </a:r>
            <a:r>
              <a:rPr lang="en-GB" sz="2400" dirty="0" smtClean="0">
                <a:latin typeface="Century Gothic" panose="020B0502020202020204" pitchFamily="34" charset="0"/>
              </a:rPr>
              <a:t>rocks.</a:t>
            </a:r>
            <a:endParaRPr lang="en-GB" sz="2400" dirty="0" smtClean="0">
              <a:latin typeface="Century Gothic" panose="020B0502020202020204" pitchFamily="34" charset="0"/>
            </a:endParaRPr>
          </a:p>
          <a:p>
            <a:endParaRPr lang="en-GB" sz="2400" dirty="0">
              <a:latin typeface="Century Gothic" panose="020B0502020202020204" pitchFamily="34" charset="0"/>
            </a:endParaRPr>
          </a:p>
          <a:p>
            <a:r>
              <a:rPr lang="en-GB" sz="2400" b="1" dirty="0" smtClean="0">
                <a:latin typeface="Century Gothic" panose="020B0502020202020204" pitchFamily="34" charset="0"/>
              </a:rPr>
              <a:t>On the Isle of Anglesey we can find evidence for extreme climate change in both the distant and recent geological </a:t>
            </a:r>
            <a:r>
              <a:rPr lang="en-GB" sz="2400" b="1" dirty="0" smtClean="0">
                <a:latin typeface="Century Gothic" panose="020B0502020202020204" pitchFamily="34" charset="0"/>
              </a:rPr>
              <a:t>past.</a:t>
            </a:r>
            <a:endParaRPr lang="en-GB" sz="2400" b="1" dirty="0" smtClean="0">
              <a:latin typeface="Century Gothic" panose="020B0502020202020204" pitchFamily="34" charset="0"/>
            </a:endParaRPr>
          </a:p>
          <a:p>
            <a:endParaRPr lang="en-GB" dirty="0"/>
          </a:p>
        </p:txBody>
      </p:sp>
    </p:spTree>
    <p:extLst>
      <p:ext uri="{BB962C8B-B14F-4D97-AF65-F5344CB8AC3E}">
        <p14:creationId xmlns:p14="http://schemas.microsoft.com/office/powerpoint/2010/main" val="3667527614"/>
      </p:ext>
    </p:extLst>
  </p:cSld>
  <p:clrMapOvr>
    <a:masterClrMapping/>
  </p:clrMapOvr>
  <mc:AlternateContent xmlns:mc="http://schemas.openxmlformats.org/markup-compatibility/2006" xmlns:p14="http://schemas.microsoft.com/office/powerpoint/2010/main">
    <mc:Choice Requires="p14">
      <p:transition spd="slow" p14:dur="800" advClick="0" advTm="22000">
        <p:circle/>
      </p:transition>
    </mc:Choice>
    <mc:Fallback xmlns="">
      <p:transition spd="slow" advClick="0" advTm="22000">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https://t0.geograph.org.uk/stamp.php?id=1034171&amp;title=on&amp;gravity=SouthEast&amp;hash=73f99e27"/>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350"/>
                    </a14:imgEffect>
                    <a14:imgEffect>
                      <a14:saturation sat="123000"/>
                    </a14:imgEffect>
                  </a14:imgLayer>
                </a14:imgProps>
              </a:ext>
              <a:ext uri="{28A0092B-C50C-407E-A947-70E740481C1C}">
                <a14:useLocalDpi xmlns:a14="http://schemas.microsoft.com/office/drawing/2010/main"/>
              </a:ext>
            </a:extLst>
          </a:blip>
          <a:srcRect/>
          <a:stretch>
            <a:fillRect/>
          </a:stretch>
        </p:blipFill>
        <p:spPr bwMode="auto">
          <a:xfrm>
            <a:off x="294121" y="511247"/>
            <a:ext cx="5727989" cy="4295992"/>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0" y="5388182"/>
            <a:ext cx="12193057" cy="1469818"/>
            <a:chOff x="0" y="5388182"/>
            <a:chExt cx="12193057" cy="1469818"/>
          </a:xfrm>
        </p:grpSpPr>
        <p:grpSp>
          <p:nvGrpSpPr>
            <p:cNvPr id="7" name="Group 6"/>
            <p:cNvGrpSpPr/>
            <p:nvPr/>
          </p:nvGrpSpPr>
          <p:grpSpPr>
            <a:xfrm>
              <a:off x="0" y="5388182"/>
              <a:ext cx="12193057" cy="1469818"/>
              <a:chOff x="0" y="3704122"/>
              <a:chExt cx="12193057" cy="1469818"/>
            </a:xfrm>
          </p:grpSpPr>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1" name="Rectangle 10"/>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3" name="TextBox 2"/>
          <p:cNvSpPr txBox="1"/>
          <p:nvPr/>
        </p:nvSpPr>
        <p:spPr>
          <a:xfrm>
            <a:off x="6292030" y="812583"/>
            <a:ext cx="5403804" cy="3693319"/>
          </a:xfrm>
          <a:prstGeom prst="rect">
            <a:avLst/>
          </a:prstGeom>
          <a:noFill/>
        </p:spPr>
        <p:txBody>
          <a:bodyPr wrap="square" rtlCol="0">
            <a:spAutoFit/>
          </a:bodyPr>
          <a:lstStyle/>
          <a:p>
            <a:r>
              <a:rPr lang="en-GB" sz="2400" dirty="0" smtClean="0">
                <a:latin typeface="Century Gothic" panose="020B0502020202020204" pitchFamily="34" charset="0"/>
              </a:rPr>
              <a:t>To summarise</a:t>
            </a:r>
          </a:p>
          <a:p>
            <a:endParaRPr lang="en-GB" sz="2400" dirty="0">
              <a:latin typeface="Century Gothic" panose="020B0502020202020204" pitchFamily="34" charset="0"/>
            </a:endParaRPr>
          </a:p>
          <a:p>
            <a:r>
              <a:rPr lang="en-GB" sz="2400" dirty="0" smtClean="0">
                <a:latin typeface="Century Gothic" panose="020B0502020202020204" pitchFamily="34" charset="0"/>
              </a:rPr>
              <a:t>The Boulder Clay resulted from climate change caused by a reduction in the amount of solar energy reaching the Earth</a:t>
            </a:r>
          </a:p>
          <a:p>
            <a:endParaRPr lang="en-GB" sz="2400" dirty="0">
              <a:latin typeface="Century Gothic" panose="020B0502020202020204" pitchFamily="34" charset="0"/>
            </a:endParaRPr>
          </a:p>
          <a:p>
            <a:r>
              <a:rPr lang="en-GB" sz="2400" dirty="0">
                <a:latin typeface="Century Gothic" panose="020B0502020202020204" pitchFamily="34" charset="0"/>
              </a:rPr>
              <a:t>The Earth </a:t>
            </a:r>
            <a:r>
              <a:rPr lang="en-GB" sz="2400" dirty="0" smtClean="0">
                <a:latin typeface="Century Gothic" panose="020B0502020202020204" pitchFamily="34" charset="0"/>
              </a:rPr>
              <a:t>was 6ºC colder during the last glacial maximum than now</a:t>
            </a:r>
            <a:endParaRPr lang="en-GB" sz="2400" dirty="0">
              <a:latin typeface="Century Gothic" panose="020B0502020202020204" pitchFamily="34" charset="0"/>
            </a:endParaRPr>
          </a:p>
          <a:p>
            <a:endParaRPr lang="en-GB" dirty="0"/>
          </a:p>
        </p:txBody>
      </p:sp>
    </p:spTree>
    <p:extLst>
      <p:ext uri="{BB962C8B-B14F-4D97-AF65-F5344CB8AC3E}">
        <p14:creationId xmlns:p14="http://schemas.microsoft.com/office/powerpoint/2010/main" val="94774189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global temperature and sea level variation through geologic time"/>
          <p:cNvPicPr/>
          <p:nvPr/>
        </p:nvPicPr>
        <p:blipFill>
          <a:blip r:embed="rId2">
            <a:extLst>
              <a:ext uri="{28A0092B-C50C-407E-A947-70E740481C1C}">
                <a14:useLocalDpi xmlns:a14="http://schemas.microsoft.com/office/drawing/2010/main"/>
              </a:ext>
            </a:extLst>
          </a:blip>
          <a:srcRect/>
          <a:stretch>
            <a:fillRect/>
          </a:stretch>
        </p:blipFill>
        <p:spPr bwMode="auto">
          <a:xfrm>
            <a:off x="849746" y="0"/>
            <a:ext cx="3906981" cy="5386494"/>
          </a:xfrm>
          <a:prstGeom prst="rect">
            <a:avLst/>
          </a:prstGeom>
          <a:noFill/>
          <a:ln>
            <a:noFill/>
          </a:ln>
        </p:spPr>
      </p:pic>
      <p:grpSp>
        <p:nvGrpSpPr>
          <p:cNvPr id="5" name="Group 4"/>
          <p:cNvGrpSpPr/>
          <p:nvPr/>
        </p:nvGrpSpPr>
        <p:grpSpPr>
          <a:xfrm>
            <a:off x="0" y="5388182"/>
            <a:ext cx="12193057" cy="1469818"/>
            <a:chOff x="0" y="5388182"/>
            <a:chExt cx="12193057" cy="1469818"/>
          </a:xfrm>
        </p:grpSpPr>
        <p:grpSp>
          <p:nvGrpSpPr>
            <p:cNvPr id="6" name="Group 5"/>
            <p:cNvGrpSpPr/>
            <p:nvPr/>
          </p:nvGrpSpPr>
          <p:grpSpPr>
            <a:xfrm>
              <a:off x="0" y="5388182"/>
              <a:ext cx="12193057" cy="1469818"/>
              <a:chOff x="0" y="3704122"/>
              <a:chExt cx="12193057" cy="1469818"/>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0" name="Rectangle 9"/>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cxnSp>
        <p:nvCxnSpPr>
          <p:cNvPr id="12" name="Straight Connector 11"/>
          <p:cNvCxnSpPr/>
          <p:nvPr/>
        </p:nvCxnSpPr>
        <p:spPr>
          <a:xfrm>
            <a:off x="1121295" y="486756"/>
            <a:ext cx="4110181" cy="923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21295" y="3002934"/>
            <a:ext cx="4110181" cy="923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789025" y="548035"/>
            <a:ext cx="4304146" cy="4154984"/>
          </a:xfrm>
          <a:prstGeom prst="rect">
            <a:avLst/>
          </a:prstGeom>
          <a:noFill/>
          <a:ln>
            <a:solidFill>
              <a:schemeClr val="tx1"/>
            </a:solidFill>
          </a:ln>
        </p:spPr>
        <p:txBody>
          <a:bodyPr wrap="square" rtlCol="0">
            <a:spAutoFit/>
          </a:bodyPr>
          <a:lstStyle/>
          <a:p>
            <a:r>
              <a:rPr lang="en-GB" sz="2400" dirty="0" smtClean="0">
                <a:latin typeface="Century Gothic" panose="020B0502020202020204" pitchFamily="34" charset="0"/>
              </a:rPr>
              <a:t>Mean global temperature (red line) and global sea level (blue line) have varied over geological time</a:t>
            </a:r>
          </a:p>
          <a:p>
            <a:endParaRPr lang="en-GB" sz="2400" dirty="0">
              <a:latin typeface="Century Gothic" panose="020B0502020202020204" pitchFamily="34" charset="0"/>
            </a:endParaRPr>
          </a:p>
          <a:p>
            <a:r>
              <a:rPr lang="en-GB" dirty="0" smtClean="0">
                <a:latin typeface="Century Gothic" panose="020B0502020202020204" pitchFamily="34" charset="0"/>
              </a:rPr>
              <a:t>Global temperature can drive sea level change: high temperatures melt polar ice sheets and expand the volume of the oceans; low temperatures cause a sea level fall </a:t>
            </a:r>
          </a:p>
          <a:p>
            <a:endParaRPr lang="en-GB" dirty="0">
              <a:latin typeface="Century Gothic" panose="020B0502020202020204" pitchFamily="34" charset="0"/>
            </a:endParaRPr>
          </a:p>
          <a:p>
            <a:r>
              <a:rPr lang="en-GB" dirty="0" smtClean="0">
                <a:latin typeface="Century Gothic" panose="020B0502020202020204" pitchFamily="34" charset="0"/>
              </a:rPr>
              <a:t>Temperature is not the only factor that changes sea level</a:t>
            </a:r>
            <a:endParaRPr lang="en-GB" dirty="0">
              <a:latin typeface="Century Gothic" panose="020B0502020202020204" pitchFamily="34" charset="0"/>
            </a:endParaRPr>
          </a:p>
        </p:txBody>
      </p:sp>
      <p:sp>
        <p:nvSpPr>
          <p:cNvPr id="15" name="TextBox 14"/>
          <p:cNvSpPr txBox="1"/>
          <p:nvPr/>
        </p:nvSpPr>
        <p:spPr>
          <a:xfrm>
            <a:off x="5231476" y="302090"/>
            <a:ext cx="2082800" cy="923330"/>
          </a:xfrm>
          <a:prstGeom prst="rect">
            <a:avLst/>
          </a:prstGeom>
          <a:noFill/>
          <a:ln>
            <a:noFill/>
          </a:ln>
        </p:spPr>
        <p:txBody>
          <a:bodyPr wrap="square" rtlCol="0">
            <a:spAutoFit/>
          </a:bodyPr>
          <a:lstStyle/>
          <a:p>
            <a:r>
              <a:rPr lang="en-GB" dirty="0" smtClean="0"/>
              <a:t>Boulder clay</a:t>
            </a:r>
          </a:p>
          <a:p>
            <a:r>
              <a:rPr lang="en-GB" dirty="0" smtClean="0"/>
              <a:t>Low temperature</a:t>
            </a:r>
          </a:p>
          <a:p>
            <a:r>
              <a:rPr lang="en-GB" dirty="0" smtClean="0"/>
              <a:t>Low sea level</a:t>
            </a:r>
            <a:endParaRPr lang="en-GB" dirty="0"/>
          </a:p>
        </p:txBody>
      </p:sp>
      <p:sp>
        <p:nvSpPr>
          <p:cNvPr id="17" name="TextBox 16"/>
          <p:cNvSpPr txBox="1"/>
          <p:nvPr/>
        </p:nvSpPr>
        <p:spPr>
          <a:xfrm>
            <a:off x="5231476" y="2828786"/>
            <a:ext cx="2557549" cy="923330"/>
          </a:xfrm>
          <a:prstGeom prst="rect">
            <a:avLst/>
          </a:prstGeom>
          <a:noFill/>
          <a:ln>
            <a:noFill/>
          </a:ln>
        </p:spPr>
        <p:txBody>
          <a:bodyPr wrap="square" rtlCol="0">
            <a:spAutoFit/>
          </a:bodyPr>
          <a:lstStyle/>
          <a:p>
            <a:r>
              <a:rPr lang="en-GB" dirty="0" smtClean="0"/>
              <a:t>Carboniferous Limestone</a:t>
            </a:r>
          </a:p>
          <a:p>
            <a:r>
              <a:rPr lang="en-GB" dirty="0" smtClean="0"/>
              <a:t>High temperature</a:t>
            </a:r>
          </a:p>
          <a:p>
            <a:r>
              <a:rPr lang="en-GB" dirty="0" smtClean="0"/>
              <a:t>High sea level</a:t>
            </a:r>
            <a:endParaRPr lang="en-GB" dirty="0"/>
          </a:p>
        </p:txBody>
      </p:sp>
      <p:sp>
        <p:nvSpPr>
          <p:cNvPr id="2" name="TextBox 1"/>
          <p:cNvSpPr txBox="1"/>
          <p:nvPr/>
        </p:nvSpPr>
        <p:spPr>
          <a:xfrm rot="16200000">
            <a:off x="-1982047" y="2508579"/>
            <a:ext cx="5386494" cy="369332"/>
          </a:xfrm>
          <a:prstGeom prst="rect">
            <a:avLst/>
          </a:prstGeom>
          <a:solidFill>
            <a:schemeClr val="bg1"/>
          </a:solidFill>
        </p:spPr>
        <p:txBody>
          <a:bodyPr wrap="square" rtlCol="0">
            <a:spAutoFit/>
          </a:bodyPr>
          <a:lstStyle/>
          <a:p>
            <a:r>
              <a:rPr lang="en-GB" dirty="0" smtClean="0"/>
              <a:t>                             </a:t>
            </a:r>
            <a:r>
              <a:rPr lang="en-GB" sz="1400" dirty="0" smtClean="0"/>
              <a:t>Millions of years before present</a:t>
            </a:r>
            <a:r>
              <a:rPr lang="en-GB" dirty="0" smtClean="0"/>
              <a:t>                          </a:t>
            </a:r>
            <a:endParaRPr lang="en-GB" dirty="0"/>
          </a:p>
        </p:txBody>
      </p:sp>
    </p:spTree>
    <p:extLst>
      <p:ext uri="{BB962C8B-B14F-4D97-AF65-F5344CB8AC3E}">
        <p14:creationId xmlns:p14="http://schemas.microsoft.com/office/powerpoint/2010/main" val="403699412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9" name="TextBox 8"/>
          <p:cNvSpPr txBox="1"/>
          <p:nvPr/>
        </p:nvSpPr>
        <p:spPr>
          <a:xfrm>
            <a:off x="4279080" y="195246"/>
            <a:ext cx="7615289" cy="4093428"/>
          </a:xfrm>
          <a:prstGeom prst="rect">
            <a:avLst/>
          </a:prstGeom>
          <a:noFill/>
        </p:spPr>
        <p:txBody>
          <a:bodyPr wrap="square" rtlCol="0">
            <a:spAutoFit/>
          </a:bodyPr>
          <a:lstStyle/>
          <a:p>
            <a:r>
              <a:rPr lang="en-GB" sz="2000" dirty="0" smtClean="0">
                <a:latin typeface="Century Gothic" panose="020B0502020202020204" pitchFamily="34" charset="0"/>
              </a:rPr>
              <a:t>The Carboniferous Limestone and the Quaternary Boulder Clay are easily accessible on the Isle of Anglesey</a:t>
            </a:r>
          </a:p>
          <a:p>
            <a:endParaRPr lang="en-GB" sz="2000" dirty="0">
              <a:latin typeface="Century Gothic" panose="020B0502020202020204" pitchFamily="34" charset="0"/>
            </a:endParaRPr>
          </a:p>
          <a:p>
            <a:r>
              <a:rPr lang="en-GB" sz="2000" dirty="0" smtClean="0">
                <a:latin typeface="Century Gothic" panose="020B0502020202020204" pitchFamily="34" charset="0"/>
              </a:rPr>
              <a:t>For further information on where to see these geological  formations and other  interesting geological sites that tell the story of the Earth during 700 million years, please contact GeoMôn</a:t>
            </a:r>
          </a:p>
          <a:p>
            <a:endParaRPr lang="en-GB" sz="2000" dirty="0">
              <a:latin typeface="Century Gothic" panose="020B0502020202020204" pitchFamily="34" charset="0"/>
            </a:endParaRPr>
          </a:p>
          <a:p>
            <a:r>
              <a:rPr lang="en-GB" sz="2000" dirty="0" smtClean="0">
                <a:latin typeface="Century Gothic" panose="020B0502020202020204" pitchFamily="34" charset="0"/>
              </a:rPr>
              <a:t>We would love to hear from you</a:t>
            </a:r>
          </a:p>
          <a:p>
            <a:endParaRPr lang="en-GB" sz="2000" dirty="0">
              <a:latin typeface="Century Gothic" panose="020B0502020202020204" pitchFamily="34" charset="0"/>
            </a:endParaRPr>
          </a:p>
          <a:p>
            <a:r>
              <a:rPr lang="en-GB" sz="2000" dirty="0" smtClean="0">
                <a:latin typeface="Century Gothic" panose="020B0502020202020204" pitchFamily="34" charset="0"/>
              </a:rPr>
              <a:t>Website: </a:t>
            </a:r>
            <a:r>
              <a:rPr lang="en-GB" sz="2000" dirty="0" smtClean="0">
                <a:latin typeface="Century Gothic" panose="020B0502020202020204" pitchFamily="34" charset="0"/>
                <a:hlinkClick r:id="rId4"/>
              </a:rPr>
              <a:t>http://geomon.co.uk</a:t>
            </a:r>
            <a:r>
              <a:rPr lang="en-GB" sz="2000" dirty="0" smtClean="0">
                <a:latin typeface="Century Gothic" panose="020B0502020202020204" pitchFamily="34" charset="0"/>
              </a:rPr>
              <a:t>  </a:t>
            </a:r>
            <a:endParaRPr lang="en-GB" sz="2000" dirty="0" smtClean="0">
              <a:latin typeface="Century Gothic" panose="020B0502020202020204" pitchFamily="34" charset="0"/>
            </a:endParaRPr>
          </a:p>
          <a:p>
            <a:r>
              <a:rPr lang="en-GB" sz="2000" dirty="0" smtClean="0">
                <a:latin typeface="Century Gothic" panose="020B0502020202020204" pitchFamily="34" charset="0"/>
              </a:rPr>
              <a:t>Email: </a:t>
            </a:r>
            <a:r>
              <a:rPr lang="en-GB" sz="2000" dirty="0" smtClean="0">
                <a:latin typeface="Century Gothic" panose="020B0502020202020204" pitchFamily="34" charset="0"/>
                <a:hlinkClick r:id="rId5"/>
              </a:rPr>
              <a:t>college@btinternet.com</a:t>
            </a:r>
            <a:r>
              <a:rPr lang="en-GB" sz="2000" dirty="0" smtClean="0">
                <a:latin typeface="Century Gothic" panose="020B0502020202020204" pitchFamily="34" charset="0"/>
              </a:rPr>
              <a:t> </a:t>
            </a:r>
            <a:endParaRPr lang="en-GB" sz="2000" dirty="0" smtClean="0">
              <a:latin typeface="Century Gothic" panose="020B0502020202020204" pitchFamily="34" charset="0"/>
            </a:endParaRPr>
          </a:p>
          <a:p>
            <a:endParaRPr lang="en-GB" sz="2000" dirty="0">
              <a:latin typeface="Century Gothic" panose="020B0502020202020204" pitchFamily="34" charset="0"/>
            </a:endParaRPr>
          </a:p>
        </p:txBody>
      </p:sp>
      <p:pic>
        <p:nvPicPr>
          <p:cNvPr id="18434" name="Picture 2" descr="Image preview"/>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323273" y="0"/>
            <a:ext cx="3621126" cy="404041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058" y="4166344"/>
            <a:ext cx="12191999" cy="923330"/>
          </a:xfrm>
          <a:prstGeom prst="rect">
            <a:avLst/>
          </a:prstGeom>
          <a:noFill/>
        </p:spPr>
        <p:txBody>
          <a:bodyPr wrap="square" rtlCol="0">
            <a:spAutoFit/>
          </a:bodyPr>
          <a:lstStyle/>
          <a:p>
            <a:r>
              <a:rPr lang="en-GB" b="1" dirty="0">
                <a:latin typeface="Century Gothic" panose="020B0502020202020204" pitchFamily="34" charset="0"/>
              </a:rPr>
              <a:t>The GeoMôn UNESCO Global Geopark is one of 161 Geoparks in 44 </a:t>
            </a:r>
            <a:r>
              <a:rPr lang="en-GB" b="1" dirty="0" smtClean="0">
                <a:latin typeface="Century Gothic" panose="020B0502020202020204" pitchFamily="34" charset="0"/>
              </a:rPr>
              <a:t>countries. UNESCO </a:t>
            </a:r>
            <a:r>
              <a:rPr lang="en-GB" b="1" dirty="0">
                <a:latin typeface="Century Gothic" panose="020B0502020202020204" pitchFamily="34" charset="0"/>
              </a:rPr>
              <a:t>Global Geoparks are single, unified geographical areas where sites and landscapes of international geological significance are managed with a holistic concept of protection, education and sustainable development.</a:t>
            </a:r>
          </a:p>
        </p:txBody>
      </p:sp>
      <p:sp>
        <p:nvSpPr>
          <p:cNvPr id="11" name="TextBox 10"/>
          <p:cNvSpPr txBox="1"/>
          <p:nvPr/>
        </p:nvSpPr>
        <p:spPr>
          <a:xfrm>
            <a:off x="0" y="5075513"/>
            <a:ext cx="2505075" cy="307777"/>
          </a:xfrm>
          <a:prstGeom prst="rect">
            <a:avLst/>
          </a:prstGeom>
          <a:noFill/>
        </p:spPr>
        <p:txBody>
          <a:bodyPr wrap="square" rtlCol="0">
            <a:spAutoFit/>
          </a:bodyPr>
          <a:lstStyle/>
          <a:p>
            <a:r>
              <a:rPr lang="en-GB" sz="1400" i="1" dirty="0" smtClean="0"/>
              <a:t>Colin </a:t>
            </a:r>
            <a:r>
              <a:rPr lang="en-GB" sz="1400" i="1" dirty="0" err="1" smtClean="0"/>
              <a:t>Jago</a:t>
            </a:r>
            <a:r>
              <a:rPr lang="en-GB" sz="1400" i="1" dirty="0" smtClean="0"/>
              <a:t>, July 2020</a:t>
            </a:r>
            <a:endParaRPr lang="en-GB" sz="1400" i="1" dirty="0"/>
          </a:p>
        </p:txBody>
      </p:sp>
    </p:spTree>
    <p:extLst>
      <p:ext uri="{BB962C8B-B14F-4D97-AF65-F5344CB8AC3E}">
        <p14:creationId xmlns:p14="http://schemas.microsoft.com/office/powerpoint/2010/main" val="2243176624"/>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9" name="TextBox 8"/>
          <p:cNvSpPr txBox="1"/>
          <p:nvPr/>
        </p:nvSpPr>
        <p:spPr>
          <a:xfrm>
            <a:off x="415636" y="1534471"/>
            <a:ext cx="10926619" cy="3293209"/>
          </a:xfrm>
          <a:prstGeom prst="rect">
            <a:avLst/>
          </a:prstGeom>
          <a:noFill/>
        </p:spPr>
        <p:txBody>
          <a:bodyPr wrap="square" rtlCol="0">
            <a:spAutoFit/>
          </a:bodyPr>
          <a:lstStyle/>
          <a:p>
            <a:endParaRPr lang="en-GB" sz="1600" dirty="0">
              <a:latin typeface="Century Gothic" panose="020B0502020202020204" pitchFamily="34" charset="0"/>
            </a:endParaRPr>
          </a:p>
          <a:p>
            <a:r>
              <a:rPr lang="en-GB" sz="2000" dirty="0" smtClean="0">
                <a:latin typeface="Century Gothic" panose="020B0502020202020204" pitchFamily="34" charset="0"/>
              </a:rPr>
              <a:t>1 </a:t>
            </a:r>
            <a:r>
              <a:rPr lang="en-GB" sz="2000" b="1" dirty="0" smtClean="0">
                <a:latin typeface="Century Gothic" panose="020B0502020202020204" pitchFamily="34" charset="0"/>
              </a:rPr>
              <a:t>GLOBAL </a:t>
            </a:r>
            <a:r>
              <a:rPr lang="en-GB" sz="2000" dirty="0" smtClean="0">
                <a:latin typeface="Century Gothic" panose="020B0502020202020204" pitchFamily="34" charset="0"/>
              </a:rPr>
              <a:t>due to variations in </a:t>
            </a:r>
            <a:r>
              <a:rPr lang="en-GB" sz="2000" b="1" dirty="0" smtClean="0">
                <a:latin typeface="Century Gothic" panose="020B0502020202020204" pitchFamily="34" charset="0"/>
              </a:rPr>
              <a:t>the amount of heat energy in the atmosphere</a:t>
            </a:r>
          </a:p>
          <a:p>
            <a:endParaRPr lang="en-GB" sz="2000" dirty="0" smtClean="0">
              <a:latin typeface="Century Gothic" panose="020B0502020202020204" pitchFamily="34" charset="0"/>
            </a:endParaRPr>
          </a:p>
          <a:p>
            <a:pPr marL="285750" indent="-285750">
              <a:buFont typeface="Arial" panose="020B0604020202020204" pitchFamily="34" charset="0"/>
              <a:buChar char="•"/>
            </a:pPr>
            <a:r>
              <a:rPr lang="en-GB" sz="2000" dirty="0" smtClean="0">
                <a:latin typeface="Century Gothic" panose="020B0502020202020204" pitchFamily="34" charset="0"/>
              </a:rPr>
              <a:t>reaching the Earth from the Sun (e.g. changing distance between Earth and Sun</a:t>
            </a:r>
            <a:r>
              <a:rPr lang="en-GB" sz="2000" dirty="0" smtClean="0">
                <a:latin typeface="Century Gothic" panose="020B0502020202020204" pitchFamily="34" charset="0"/>
              </a:rPr>
              <a:t>).</a:t>
            </a:r>
            <a:endParaRPr lang="en-GB" sz="2000" dirty="0" smtClean="0">
              <a:latin typeface="Century Gothic" panose="020B0502020202020204" pitchFamily="34" charset="0"/>
            </a:endParaRPr>
          </a:p>
          <a:p>
            <a:endParaRPr lang="en-GB" sz="2000" dirty="0" smtClean="0">
              <a:latin typeface="Century Gothic" panose="020B0502020202020204" pitchFamily="34" charset="0"/>
            </a:endParaRPr>
          </a:p>
          <a:p>
            <a:pPr marL="285750" indent="-285750">
              <a:buFont typeface="Arial" panose="020B0604020202020204" pitchFamily="34" charset="0"/>
              <a:buChar char="•"/>
            </a:pPr>
            <a:r>
              <a:rPr lang="en-GB" sz="2000" dirty="0" smtClean="0">
                <a:latin typeface="Century Gothic" panose="020B0502020202020204" pitchFamily="34" charset="0"/>
              </a:rPr>
              <a:t>retained by the atmosphere (e.g. increasing greenhouse gases </a:t>
            </a:r>
            <a:r>
              <a:rPr lang="en-GB" sz="2000" dirty="0" smtClean="0">
                <a:latin typeface="Century Gothic" panose="020B0502020202020204" pitchFamily="34" charset="0"/>
              </a:rPr>
              <a:t>).</a:t>
            </a:r>
            <a:endParaRPr lang="en-GB" sz="2000" dirty="0" smtClean="0">
              <a:latin typeface="Century Gothic" panose="020B0502020202020204" pitchFamily="34" charset="0"/>
            </a:endParaRPr>
          </a:p>
          <a:p>
            <a:pPr marL="285750" indent="-285750">
              <a:buFont typeface="Arial" panose="020B0604020202020204" pitchFamily="34" charset="0"/>
              <a:buChar char="•"/>
            </a:pPr>
            <a:endParaRPr lang="en-GB" sz="2000" dirty="0">
              <a:latin typeface="Century Gothic" panose="020B0502020202020204" pitchFamily="34" charset="0"/>
            </a:endParaRPr>
          </a:p>
          <a:p>
            <a:pPr marL="285750" indent="-285750">
              <a:buFont typeface="Arial" panose="020B0604020202020204" pitchFamily="34" charset="0"/>
              <a:buChar char="•"/>
            </a:pPr>
            <a:r>
              <a:rPr lang="en-GB" sz="2000" dirty="0" smtClean="0">
                <a:latin typeface="Century Gothic" panose="020B0502020202020204" pitchFamily="34" charset="0"/>
              </a:rPr>
              <a:t>exchanged between the Earth’s surface and atmosphere (continental drift changes the distribution of the continents and the ocean basins</a:t>
            </a:r>
            <a:r>
              <a:rPr lang="en-GB" sz="2000" dirty="0" smtClean="0">
                <a:latin typeface="Century Gothic" panose="020B0502020202020204" pitchFamily="34" charset="0"/>
              </a:rPr>
              <a:t>).</a:t>
            </a:r>
            <a:endParaRPr lang="en-GB" sz="2000" dirty="0" smtClean="0">
              <a:latin typeface="Century Gothic" panose="020B0502020202020204" pitchFamily="34" charset="0"/>
            </a:endParaRPr>
          </a:p>
          <a:p>
            <a:endParaRPr lang="en-GB" sz="1600" dirty="0" smtClean="0">
              <a:latin typeface="Century Gothic" panose="020B0502020202020204" pitchFamily="34" charset="0"/>
            </a:endParaRPr>
          </a:p>
          <a:p>
            <a:endParaRPr lang="en-GB" sz="1600" dirty="0">
              <a:latin typeface="Century Gothic" panose="020B0502020202020204" pitchFamily="34" charset="0"/>
            </a:endParaRPr>
          </a:p>
        </p:txBody>
      </p:sp>
      <p:sp>
        <p:nvSpPr>
          <p:cNvPr id="10" name="TextBox 9"/>
          <p:cNvSpPr txBox="1"/>
          <p:nvPr/>
        </p:nvSpPr>
        <p:spPr>
          <a:xfrm>
            <a:off x="568037" y="40189"/>
            <a:ext cx="7929418" cy="1631216"/>
          </a:xfrm>
          <a:prstGeom prst="rect">
            <a:avLst/>
          </a:prstGeom>
          <a:noFill/>
        </p:spPr>
        <p:txBody>
          <a:bodyPr wrap="square" rtlCol="0">
            <a:spAutoFit/>
          </a:bodyPr>
          <a:lstStyle/>
          <a:p>
            <a:r>
              <a:rPr lang="en-GB" sz="2800" b="1" dirty="0" smtClean="0">
                <a:latin typeface="Century Gothic" panose="020B0502020202020204" pitchFamily="34" charset="0"/>
              </a:rPr>
              <a:t>NATURAL CAUSES OF CLIMATE CHANGE</a:t>
            </a:r>
          </a:p>
          <a:p>
            <a:endParaRPr lang="en-GB" sz="2400" b="1" dirty="0" smtClean="0">
              <a:latin typeface="Century Gothic" panose="020B0502020202020204" pitchFamily="34" charset="0"/>
            </a:endParaRPr>
          </a:p>
          <a:p>
            <a:r>
              <a:rPr lang="en-GB" sz="2400" dirty="0" smtClean="0">
                <a:latin typeface="Century Gothic" panose="020B0502020202020204" pitchFamily="34" charset="0"/>
              </a:rPr>
              <a:t>CLIMATE </a:t>
            </a:r>
            <a:r>
              <a:rPr lang="en-GB" sz="2400" dirty="0">
                <a:latin typeface="Century Gothic" panose="020B0502020202020204" pitchFamily="34" charset="0"/>
              </a:rPr>
              <a:t>CHANGE MAY BE </a:t>
            </a:r>
            <a:r>
              <a:rPr lang="en-GB" sz="2400" b="1" dirty="0">
                <a:latin typeface="Century Gothic" panose="020B0502020202020204" pitchFamily="34" charset="0"/>
              </a:rPr>
              <a:t>GLOBAL </a:t>
            </a:r>
            <a:r>
              <a:rPr lang="en-GB" sz="2400" dirty="0">
                <a:latin typeface="Century Gothic" panose="020B0502020202020204" pitchFamily="34" charset="0"/>
              </a:rPr>
              <a:t>OR</a:t>
            </a:r>
            <a:r>
              <a:rPr lang="en-GB" sz="2400" b="1" dirty="0">
                <a:latin typeface="Century Gothic" panose="020B0502020202020204" pitchFamily="34" charset="0"/>
              </a:rPr>
              <a:t> </a:t>
            </a:r>
            <a:r>
              <a:rPr lang="en-GB" sz="2400" b="1" dirty="0" smtClean="0">
                <a:latin typeface="Century Gothic" panose="020B0502020202020204" pitchFamily="34" charset="0"/>
              </a:rPr>
              <a:t>REGIONAL</a:t>
            </a:r>
            <a:endParaRPr lang="en-GB" sz="2400" b="1" dirty="0">
              <a:latin typeface="Century Gothic" panose="020B0502020202020204" pitchFamily="34" charset="0"/>
            </a:endParaRPr>
          </a:p>
          <a:p>
            <a:endParaRPr lang="en-GB" sz="2400" dirty="0" smtClean="0">
              <a:latin typeface="Century Gothic" panose="020B0502020202020204" pitchFamily="34" charset="0"/>
            </a:endParaRPr>
          </a:p>
        </p:txBody>
      </p:sp>
      <p:pic>
        <p:nvPicPr>
          <p:cNvPr id="11" name="Picture 2" descr="What are Milankovitch cycles and how do they contribute to climate change?  | Socratic"/>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855200" y="66299"/>
            <a:ext cx="2142836" cy="1605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3220415"/>
      </p:ext>
    </p:extLst>
  </p:cSld>
  <p:clrMapOvr>
    <a:masterClrMapping/>
  </p:clrMapOvr>
  <mc:AlternateContent xmlns:mc="http://schemas.openxmlformats.org/markup-compatibility/2006" xmlns:p14="http://schemas.microsoft.com/office/powerpoint/2010/main">
    <mc:Choice Requires="p14">
      <p:transition spd="slow" p14:dur="800" advClick="0" advTm="25000">
        <p:circle/>
      </p:transition>
    </mc:Choice>
    <mc:Fallback xmlns="">
      <p:transition spd="slow" advClick="0" advTm="25000">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sp>
        <p:nvSpPr>
          <p:cNvPr id="4" name="TextBox 3"/>
          <p:cNvSpPr txBox="1"/>
          <p:nvPr/>
        </p:nvSpPr>
        <p:spPr>
          <a:xfrm>
            <a:off x="568037" y="2146494"/>
            <a:ext cx="10432472" cy="2246769"/>
          </a:xfrm>
          <a:prstGeom prst="rect">
            <a:avLst/>
          </a:prstGeom>
          <a:noFill/>
        </p:spPr>
        <p:txBody>
          <a:bodyPr wrap="square" rtlCol="0">
            <a:spAutoFit/>
          </a:bodyPr>
          <a:lstStyle/>
          <a:p>
            <a:r>
              <a:rPr lang="en-GB" sz="2000" dirty="0">
                <a:latin typeface="Century Gothic" panose="020B0502020202020204" pitchFamily="34" charset="0"/>
              </a:rPr>
              <a:t>2 </a:t>
            </a:r>
            <a:r>
              <a:rPr lang="en-GB" sz="2000" b="1" dirty="0">
                <a:latin typeface="Century Gothic" panose="020B0502020202020204" pitchFamily="34" charset="0"/>
              </a:rPr>
              <a:t>REGIONAL </a:t>
            </a:r>
            <a:r>
              <a:rPr lang="en-GB" sz="2000" dirty="0">
                <a:latin typeface="Century Gothic" panose="020B0502020202020204" pitchFamily="34" charset="0"/>
              </a:rPr>
              <a:t>due to </a:t>
            </a:r>
            <a:r>
              <a:rPr lang="en-GB" sz="2000" b="1" dirty="0">
                <a:latin typeface="Century Gothic" panose="020B0502020202020204" pitchFamily="34" charset="0"/>
              </a:rPr>
              <a:t>the geographical position and topography of the continents</a:t>
            </a:r>
          </a:p>
          <a:p>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a:latin typeface="Century Gothic" panose="020B0502020202020204" pitchFamily="34" charset="0"/>
              </a:rPr>
              <a:t>The distribution of the continents changes due to continental drift and a region moves from one climate zone to </a:t>
            </a:r>
            <a:r>
              <a:rPr lang="en-GB" sz="2000" dirty="0" smtClean="0">
                <a:latin typeface="Century Gothic" panose="020B0502020202020204" pitchFamily="34" charset="0"/>
              </a:rPr>
              <a:t>another</a:t>
            </a:r>
          </a:p>
          <a:p>
            <a:pPr marL="342900" indent="-342900">
              <a:buFont typeface="Arial" panose="020B0604020202020204" pitchFamily="34" charset="0"/>
              <a:buChar char="•"/>
            </a:pPr>
            <a:endParaRPr lang="en-GB" sz="2000" b="1" dirty="0">
              <a:latin typeface="Century Gothic" panose="020B0502020202020204" pitchFamily="34" charset="0"/>
            </a:endParaRPr>
          </a:p>
          <a:p>
            <a:pPr marL="342900" indent="-342900">
              <a:buFont typeface="Arial" panose="020B0604020202020204" pitchFamily="34" charset="0"/>
              <a:buChar char="•"/>
            </a:pPr>
            <a:r>
              <a:rPr lang="en-GB" sz="2000" dirty="0">
                <a:latin typeface="Century Gothic" panose="020B0502020202020204" pitchFamily="34" charset="0"/>
              </a:rPr>
              <a:t>A new mountain belt is created by the collision of continents which changes regional weather patterns </a:t>
            </a:r>
          </a:p>
        </p:txBody>
      </p:sp>
      <p:grpSp>
        <p:nvGrpSpPr>
          <p:cNvPr id="5" name="Group 4"/>
          <p:cNvGrpSpPr/>
          <p:nvPr/>
        </p:nvGrpSpPr>
        <p:grpSpPr>
          <a:xfrm>
            <a:off x="0" y="5388182"/>
            <a:ext cx="12193057" cy="1469818"/>
            <a:chOff x="0" y="5388182"/>
            <a:chExt cx="12193057" cy="1469818"/>
          </a:xfrm>
        </p:grpSpPr>
        <p:grpSp>
          <p:nvGrpSpPr>
            <p:cNvPr id="6" name="Group 5"/>
            <p:cNvGrpSpPr/>
            <p:nvPr/>
          </p:nvGrpSpPr>
          <p:grpSpPr>
            <a:xfrm>
              <a:off x="0" y="5388182"/>
              <a:ext cx="12193057" cy="1469818"/>
              <a:chOff x="0" y="3704122"/>
              <a:chExt cx="12193057" cy="1469818"/>
            </a:xfrm>
          </p:grpSpPr>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0" name="Rectangle 9"/>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14" name="TextBox 13"/>
          <p:cNvSpPr txBox="1"/>
          <p:nvPr/>
        </p:nvSpPr>
        <p:spPr>
          <a:xfrm>
            <a:off x="568037" y="40189"/>
            <a:ext cx="7929418" cy="1631216"/>
          </a:xfrm>
          <a:prstGeom prst="rect">
            <a:avLst/>
          </a:prstGeom>
          <a:noFill/>
        </p:spPr>
        <p:txBody>
          <a:bodyPr wrap="square" rtlCol="0">
            <a:spAutoFit/>
          </a:bodyPr>
          <a:lstStyle/>
          <a:p>
            <a:r>
              <a:rPr lang="en-GB" sz="2800" b="1" dirty="0" smtClean="0">
                <a:latin typeface="Century Gothic" panose="020B0502020202020204" pitchFamily="34" charset="0"/>
              </a:rPr>
              <a:t>NATURAL CAUSES OF CLIMATE CHANGE</a:t>
            </a:r>
          </a:p>
          <a:p>
            <a:endParaRPr lang="en-GB" sz="2400" b="1" dirty="0" smtClean="0">
              <a:latin typeface="Century Gothic" panose="020B0502020202020204" pitchFamily="34" charset="0"/>
            </a:endParaRPr>
          </a:p>
          <a:p>
            <a:r>
              <a:rPr lang="en-GB" sz="2400" dirty="0" smtClean="0">
                <a:latin typeface="Century Gothic" panose="020B0502020202020204" pitchFamily="34" charset="0"/>
              </a:rPr>
              <a:t>CLIMATE </a:t>
            </a:r>
            <a:r>
              <a:rPr lang="en-GB" sz="2400" dirty="0">
                <a:latin typeface="Century Gothic" panose="020B0502020202020204" pitchFamily="34" charset="0"/>
              </a:rPr>
              <a:t>CHANGE MAY BE </a:t>
            </a:r>
            <a:r>
              <a:rPr lang="en-GB" sz="2400" b="1" dirty="0">
                <a:latin typeface="Century Gothic" panose="020B0502020202020204" pitchFamily="34" charset="0"/>
              </a:rPr>
              <a:t>GLOBAL </a:t>
            </a:r>
            <a:r>
              <a:rPr lang="en-GB" sz="2400" dirty="0">
                <a:latin typeface="Century Gothic" panose="020B0502020202020204" pitchFamily="34" charset="0"/>
              </a:rPr>
              <a:t>OR</a:t>
            </a:r>
            <a:r>
              <a:rPr lang="en-GB" sz="2400" b="1" dirty="0">
                <a:latin typeface="Century Gothic" panose="020B0502020202020204" pitchFamily="34" charset="0"/>
              </a:rPr>
              <a:t> </a:t>
            </a:r>
            <a:r>
              <a:rPr lang="en-GB" sz="2400" b="1" dirty="0" smtClean="0">
                <a:latin typeface="Century Gothic" panose="020B0502020202020204" pitchFamily="34" charset="0"/>
              </a:rPr>
              <a:t>REGIONAL</a:t>
            </a:r>
            <a:endParaRPr lang="en-GB" sz="2400" b="1" dirty="0">
              <a:latin typeface="Century Gothic" panose="020B0502020202020204" pitchFamily="34" charset="0"/>
            </a:endParaRPr>
          </a:p>
          <a:p>
            <a:endParaRPr lang="en-GB" sz="2400" dirty="0" smtClean="0">
              <a:latin typeface="Century Gothic" panose="020B0502020202020204" pitchFamily="34" charset="0"/>
            </a:endParaRPr>
          </a:p>
        </p:txBody>
      </p:sp>
      <p:sp>
        <p:nvSpPr>
          <p:cNvPr id="13" name="AutoShape 4" descr="Continental Drift Stock Footage ~ Royalty Free Videos | Pond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320" name="Picture 8" descr="Continental Drift - Shawn Hicks Plate tectonics"/>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851841" y="230728"/>
            <a:ext cx="2081542" cy="1250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951505"/>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descr="Taking Responsibility to Rebuild Coral Reefs | Mars, Incorporated"/>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a:fillRect/>
          </a:stretch>
        </p:blipFill>
        <p:spPr bwMode="auto">
          <a:xfrm>
            <a:off x="0" y="-46206"/>
            <a:ext cx="12193057" cy="5399814"/>
          </a:xfrm>
          <a:prstGeom prst="rect">
            <a:avLst/>
          </a:prstGeom>
          <a:solidFill>
            <a:srgbClr val="3399FF"/>
          </a:solidFill>
          <a:effectLst>
            <a:outerShdw blurRad="50800" dist="50800" dir="5400000" algn="ctr" rotWithShape="0">
              <a:srgbClr val="000000"/>
            </a:outerShdw>
          </a:effectLst>
          <a:extLst/>
        </p:spPr>
      </p:pic>
      <p:sp>
        <p:nvSpPr>
          <p:cNvPr id="2" name="Footer Placeholder 1"/>
          <p:cNvSpPr>
            <a:spLocks noGrp="1"/>
          </p:cNvSpPr>
          <p:nvPr>
            <p:ph type="ftr" sz="quarter" idx="11"/>
          </p:nvPr>
        </p:nvSpPr>
        <p:spPr/>
        <p:txBody>
          <a:bodyPr/>
          <a:lstStyle/>
          <a:p>
            <a:r>
              <a:rPr lang="en-GB" smtClean="0"/>
              <a:t>nnnnn</a:t>
            </a:r>
            <a:endParaRPr lang="en-GB"/>
          </a:p>
        </p:txBody>
      </p:sp>
      <p:sp>
        <p:nvSpPr>
          <p:cNvPr id="3" name="TextBox 2"/>
          <p:cNvSpPr txBox="1"/>
          <p:nvPr/>
        </p:nvSpPr>
        <p:spPr>
          <a:xfrm>
            <a:off x="1544848" y="41058"/>
            <a:ext cx="9103360" cy="1754326"/>
          </a:xfrm>
          <a:prstGeom prst="rect">
            <a:avLst/>
          </a:prstGeom>
          <a:solidFill>
            <a:srgbClr val="3399FF"/>
          </a:solidFill>
        </p:spPr>
        <p:txBody>
          <a:bodyPr wrap="square" rtlCol="0">
            <a:spAutoFit/>
          </a:bodyPr>
          <a:lstStyle/>
          <a:p>
            <a:pPr algn="ctr"/>
            <a:r>
              <a:rPr lang="en-GB" sz="3200" b="1" dirty="0" smtClean="0">
                <a:solidFill>
                  <a:srgbClr val="FFFF00"/>
                </a:solidFill>
                <a:latin typeface="Century Gothic" panose="020B0502020202020204" pitchFamily="34" charset="0"/>
              </a:rPr>
              <a:t>An example of a regional climate change due to continental </a:t>
            </a:r>
            <a:r>
              <a:rPr lang="en-GB" sz="3200" b="1" dirty="0" smtClean="0">
                <a:solidFill>
                  <a:srgbClr val="FFFF00"/>
                </a:solidFill>
                <a:latin typeface="Century Gothic" panose="020B0502020202020204" pitchFamily="34" charset="0"/>
              </a:rPr>
              <a:t>drift</a:t>
            </a:r>
            <a:endParaRPr lang="en-GB" sz="3200" b="1" dirty="0">
              <a:solidFill>
                <a:srgbClr val="FFFF00"/>
              </a:solidFill>
              <a:latin typeface="Century Gothic" panose="020B0502020202020204" pitchFamily="34" charset="0"/>
            </a:endParaRPr>
          </a:p>
          <a:p>
            <a:pPr algn="ctr"/>
            <a:r>
              <a:rPr lang="en-GB" sz="4400" b="1" dirty="0" smtClean="0">
                <a:solidFill>
                  <a:srgbClr val="FFFF00"/>
                </a:solidFill>
                <a:latin typeface="Century Gothic" panose="020B0502020202020204" pitchFamily="34" charset="0"/>
              </a:rPr>
              <a:t>THE CARBONIFEROUS LIMESTONE</a:t>
            </a:r>
            <a:endParaRPr lang="en-GB" sz="4400" b="1" dirty="0">
              <a:solidFill>
                <a:srgbClr val="FFFF00"/>
              </a:solidFill>
              <a:latin typeface="Century Gothic" panose="020B0502020202020204" pitchFamily="34" charset="0"/>
            </a:endParaRPr>
          </a:p>
        </p:txBody>
      </p:sp>
      <p:grpSp>
        <p:nvGrpSpPr>
          <p:cNvPr id="4" name="Group 3"/>
          <p:cNvGrpSpPr/>
          <p:nvPr/>
        </p:nvGrpSpPr>
        <p:grpSpPr>
          <a:xfrm>
            <a:off x="0" y="5388182"/>
            <a:ext cx="12193057" cy="1469818"/>
            <a:chOff x="0" y="5388182"/>
            <a:chExt cx="12193057" cy="1469818"/>
          </a:xfrm>
        </p:grpSpPr>
        <p:grpSp>
          <p:nvGrpSpPr>
            <p:cNvPr id="5" name="Group 4"/>
            <p:cNvGrpSpPr/>
            <p:nvPr/>
          </p:nvGrpSpPr>
          <p:grpSpPr>
            <a:xfrm>
              <a:off x="0" y="5388182"/>
              <a:ext cx="12193057" cy="1469818"/>
              <a:chOff x="0" y="3704122"/>
              <a:chExt cx="12193057" cy="1469818"/>
            </a:xfrm>
          </p:grpSpPr>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9" name="Rectangle 8"/>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Tree>
    <p:extLst>
      <p:ext uri="{BB962C8B-B14F-4D97-AF65-F5344CB8AC3E}">
        <p14:creationId xmlns:p14="http://schemas.microsoft.com/office/powerpoint/2010/main" val="3998901204"/>
      </p:ext>
    </p:extLst>
  </p:cSld>
  <p:clrMapOvr>
    <a:masterClrMapping/>
  </p:clrMapOvr>
  <mc:AlternateContent xmlns:mc="http://schemas.openxmlformats.org/markup-compatibility/2006" xmlns:p14="http://schemas.microsoft.com/office/powerpoint/2010/main">
    <mc:Choice Requires="p14">
      <p:transition spd="slow" p14:dur="800" advClick="0" advTm="10000">
        <p:circle/>
      </p:transition>
    </mc:Choice>
    <mc:Fallback xmlns="">
      <p:transition spd="slow" advClick="0" advTm="10000">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7" descr="DSCN1038"/>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0431" y="185468"/>
            <a:ext cx="6862478" cy="50988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1" name="Group 10"/>
          <p:cNvGrpSpPr/>
          <p:nvPr/>
        </p:nvGrpSpPr>
        <p:grpSpPr>
          <a:xfrm>
            <a:off x="0" y="5388182"/>
            <a:ext cx="12193057" cy="1469818"/>
            <a:chOff x="0" y="5388182"/>
            <a:chExt cx="12193057" cy="1469818"/>
          </a:xfrm>
        </p:grpSpPr>
        <p:grpSp>
          <p:nvGrpSpPr>
            <p:cNvPr id="6" name="Group 5"/>
            <p:cNvGrpSpPr/>
            <p:nvPr/>
          </p:nvGrpSpPr>
          <p:grpSpPr>
            <a:xfrm>
              <a:off x="0" y="5388182"/>
              <a:ext cx="12193057" cy="1469818"/>
              <a:chOff x="0" y="3704122"/>
              <a:chExt cx="12193057" cy="1469818"/>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9" name="Rectangle 8"/>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sp>
        <p:nvSpPr>
          <p:cNvPr id="13" name="TextBox 12"/>
          <p:cNvSpPr txBox="1"/>
          <p:nvPr/>
        </p:nvSpPr>
        <p:spPr>
          <a:xfrm>
            <a:off x="7703127" y="146328"/>
            <a:ext cx="4424218" cy="1569660"/>
          </a:xfrm>
          <a:prstGeom prst="rect">
            <a:avLst/>
          </a:prstGeom>
          <a:noFill/>
        </p:spPr>
        <p:txBody>
          <a:bodyPr wrap="square" rtlCol="0">
            <a:spAutoFit/>
          </a:bodyPr>
          <a:lstStyle/>
          <a:p>
            <a:r>
              <a:rPr lang="en-GB" sz="2400" dirty="0" smtClean="0">
                <a:latin typeface="Century Gothic" panose="020B0502020202020204" pitchFamily="34" charset="0"/>
              </a:rPr>
              <a:t>This is a limestone in Red Wharf Bay that formed in the Carboniferous Period – </a:t>
            </a:r>
          </a:p>
          <a:p>
            <a:r>
              <a:rPr lang="en-GB" sz="2400" dirty="0" smtClean="0">
                <a:latin typeface="Century Gothic" panose="020B0502020202020204" pitchFamily="34" charset="0"/>
              </a:rPr>
              <a:t>350 million years ago</a:t>
            </a:r>
            <a:endParaRPr lang="en-GB" sz="2400" dirty="0">
              <a:latin typeface="Century Gothic" panose="020B0502020202020204" pitchFamily="34" charset="0"/>
            </a:endParaRPr>
          </a:p>
        </p:txBody>
      </p:sp>
      <p:sp>
        <p:nvSpPr>
          <p:cNvPr id="14" name="TextBox 13"/>
          <p:cNvSpPr txBox="1"/>
          <p:nvPr/>
        </p:nvSpPr>
        <p:spPr>
          <a:xfrm>
            <a:off x="7703127" y="2729377"/>
            <a:ext cx="4424218" cy="1200329"/>
          </a:xfrm>
          <a:prstGeom prst="rect">
            <a:avLst/>
          </a:prstGeom>
          <a:noFill/>
        </p:spPr>
        <p:txBody>
          <a:bodyPr wrap="square" rtlCol="0">
            <a:spAutoFit/>
          </a:bodyPr>
          <a:lstStyle/>
          <a:p>
            <a:r>
              <a:rPr lang="en-GB" sz="2400" dirty="0" smtClean="0">
                <a:latin typeface="Century Gothic" panose="020B0502020202020204" pitchFamily="34" charset="0"/>
              </a:rPr>
              <a:t>It was deposited in a shallow sea when the climate was tropical</a:t>
            </a:r>
            <a:endParaRPr lang="en-GB" sz="2400" dirty="0">
              <a:latin typeface="Century Gothic" panose="020B0502020202020204" pitchFamily="34" charset="0"/>
            </a:endParaRPr>
          </a:p>
        </p:txBody>
      </p:sp>
      <p:sp>
        <p:nvSpPr>
          <p:cNvPr id="15" name="TextBox 14"/>
          <p:cNvSpPr txBox="1"/>
          <p:nvPr/>
        </p:nvSpPr>
        <p:spPr>
          <a:xfrm>
            <a:off x="7703127" y="4096657"/>
            <a:ext cx="3842327" cy="461665"/>
          </a:xfrm>
          <a:prstGeom prst="rect">
            <a:avLst/>
          </a:prstGeom>
          <a:noFill/>
        </p:spPr>
        <p:txBody>
          <a:bodyPr wrap="square" rtlCol="0">
            <a:spAutoFit/>
          </a:bodyPr>
          <a:lstStyle/>
          <a:p>
            <a:r>
              <a:rPr lang="en-GB" sz="2400" b="1" i="1" dirty="0" smtClean="0">
                <a:latin typeface="Century Gothic" panose="020B0502020202020204" pitchFamily="34" charset="0"/>
              </a:rPr>
              <a:t>How do we </a:t>
            </a:r>
            <a:r>
              <a:rPr lang="en-GB" sz="2400" b="1" i="1" dirty="0" smtClean="0">
                <a:latin typeface="Century Gothic" panose="020B0502020202020204" pitchFamily="34" charset="0"/>
              </a:rPr>
              <a:t>know?</a:t>
            </a:r>
            <a:endParaRPr lang="en-GB" sz="2400" b="1" i="1" dirty="0">
              <a:solidFill>
                <a:srgbClr val="FF0000"/>
              </a:solidFill>
              <a:latin typeface="Century Gothic" panose="020B0502020202020204" pitchFamily="34" charset="0"/>
            </a:endParaRPr>
          </a:p>
        </p:txBody>
      </p:sp>
      <p:sp>
        <p:nvSpPr>
          <p:cNvPr id="16" name="TextBox 15"/>
          <p:cNvSpPr txBox="1"/>
          <p:nvPr/>
        </p:nvSpPr>
        <p:spPr>
          <a:xfrm>
            <a:off x="7703127" y="1807184"/>
            <a:ext cx="4489929" cy="830997"/>
          </a:xfrm>
          <a:prstGeom prst="rect">
            <a:avLst/>
          </a:prstGeom>
          <a:noFill/>
        </p:spPr>
        <p:txBody>
          <a:bodyPr wrap="square" rtlCol="0">
            <a:spAutoFit/>
          </a:bodyPr>
          <a:lstStyle/>
          <a:p>
            <a:r>
              <a:rPr lang="en-GB" sz="2400" dirty="0" smtClean="0">
                <a:latin typeface="Century Gothic" panose="020B0502020202020204" pitchFamily="34" charset="0"/>
              </a:rPr>
              <a:t>The limestone is composed mostly of calcium carbonate</a:t>
            </a:r>
            <a:endParaRPr lang="en-GB" sz="2400" dirty="0">
              <a:latin typeface="Century Gothic" panose="020B0502020202020204" pitchFamily="34" charset="0"/>
            </a:endParaRPr>
          </a:p>
        </p:txBody>
      </p:sp>
    </p:spTree>
    <p:extLst>
      <p:ext uri="{BB962C8B-B14F-4D97-AF65-F5344CB8AC3E}">
        <p14:creationId xmlns:p14="http://schemas.microsoft.com/office/powerpoint/2010/main" val="1071459437"/>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7" name="Group 6"/>
          <p:cNvGrpSpPr/>
          <p:nvPr/>
        </p:nvGrpSpPr>
        <p:grpSpPr>
          <a:xfrm>
            <a:off x="0" y="5388182"/>
            <a:ext cx="12193057" cy="1469818"/>
            <a:chOff x="0" y="5388182"/>
            <a:chExt cx="12193057" cy="1469818"/>
          </a:xfrm>
        </p:grpSpPr>
        <p:grpSp>
          <p:nvGrpSpPr>
            <p:cNvPr id="8" name="Group 7"/>
            <p:cNvGrpSpPr/>
            <p:nvPr/>
          </p:nvGrpSpPr>
          <p:grpSpPr>
            <a:xfrm>
              <a:off x="0" y="5388182"/>
              <a:ext cx="12193057" cy="1469818"/>
              <a:chOff x="0" y="3704122"/>
              <a:chExt cx="12193057" cy="1469818"/>
            </a:xfrm>
          </p:grpSpPr>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12" name="Rectangle 11"/>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13" name="Picture 3"/>
          <p:cNvPicPr>
            <a:picLocks noChangeAspect="1" noChangeArrowheads="1"/>
          </p:cNvPicPr>
          <p:nvPr/>
        </p:nvPicPr>
        <p:blipFill>
          <a:blip r:embed="rId4" cstate="screen">
            <a:extLst>
              <a:ext uri="{BEBA8EAE-BF5A-486C-A8C5-ECC9F3942E4B}">
                <a14:imgProps xmlns:a14="http://schemas.microsoft.com/office/drawing/2010/main">
                  <a14:imgLayer r:embed="rId5">
                    <a14:imgEffect>
                      <a14:brightnessContrast bright="51000"/>
                    </a14:imgEffect>
                  </a14:imgLayer>
                </a14:imgProps>
              </a:ext>
              <a:ext uri="{28A0092B-C50C-407E-A947-70E740481C1C}">
                <a14:useLocalDpi xmlns:a14="http://schemas.microsoft.com/office/drawing/2010/main"/>
              </a:ext>
            </a:extLst>
          </a:blip>
          <a:srcRect/>
          <a:stretch>
            <a:fillRect/>
          </a:stretch>
        </p:blipFill>
        <p:spPr bwMode="auto">
          <a:xfrm>
            <a:off x="586432" y="454984"/>
            <a:ext cx="8135426" cy="450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8875550" y="454984"/>
            <a:ext cx="3317507" cy="2862322"/>
          </a:xfrm>
          <a:prstGeom prst="rect">
            <a:avLst/>
          </a:prstGeom>
          <a:noFill/>
        </p:spPr>
        <p:txBody>
          <a:bodyPr wrap="square" rtlCol="0">
            <a:spAutoFit/>
          </a:bodyPr>
          <a:lstStyle/>
          <a:p>
            <a:r>
              <a:rPr lang="en-GB" sz="2000" dirty="0" smtClean="0">
                <a:latin typeface="Century Gothic" panose="020B0502020202020204" pitchFamily="34" charset="0"/>
              </a:rPr>
              <a:t>The limestone contains the fossils of CORALS that built coral reefs</a:t>
            </a:r>
          </a:p>
          <a:p>
            <a:endParaRPr lang="en-GB" sz="2000" dirty="0">
              <a:latin typeface="Century Gothic" panose="020B0502020202020204" pitchFamily="34" charset="0"/>
            </a:endParaRPr>
          </a:p>
          <a:p>
            <a:r>
              <a:rPr lang="en-GB" sz="2000" dirty="0" smtClean="0">
                <a:latin typeface="Century Gothic" panose="020B0502020202020204" pitchFamily="34" charset="0"/>
              </a:rPr>
              <a:t>Reef-building corals live only in tropical and subtropical climates because they need warm seas</a:t>
            </a:r>
            <a:endParaRPr lang="en-GB" sz="2000" dirty="0">
              <a:latin typeface="Century Gothic" panose="020B0502020202020204" pitchFamily="34" charset="0"/>
            </a:endParaRPr>
          </a:p>
        </p:txBody>
      </p:sp>
      <p:pic>
        <p:nvPicPr>
          <p:cNvPr id="15" name="Picture 4" descr="DSCN682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194498" y="901629"/>
            <a:ext cx="4809067"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5"/>
          <p:cNvSpPr txBox="1">
            <a:spLocks noChangeArrowheads="1"/>
          </p:cNvSpPr>
          <p:nvPr/>
        </p:nvSpPr>
        <p:spPr bwMode="auto">
          <a:xfrm>
            <a:off x="8839429" y="3523094"/>
            <a:ext cx="335257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000" dirty="0">
                <a:latin typeface="Century Gothic" panose="020B0502020202020204" pitchFamily="34" charset="0"/>
              </a:rPr>
              <a:t>The </a:t>
            </a:r>
            <a:r>
              <a:rPr lang="en-GB" altLang="en-US" sz="2000" dirty="0" smtClean="0">
                <a:latin typeface="Century Gothic" panose="020B0502020202020204" pitchFamily="34" charset="0"/>
              </a:rPr>
              <a:t>parts that are preserved are the theca – the solid chambers that were occupied by the coral polyps </a:t>
            </a:r>
            <a:endParaRPr lang="en-US" altLang="en-US" sz="2000" dirty="0">
              <a:latin typeface="Century Gothic" panose="020B0502020202020204" pitchFamily="34" charset="0"/>
            </a:endParaRPr>
          </a:p>
        </p:txBody>
      </p:sp>
      <p:sp>
        <p:nvSpPr>
          <p:cNvPr id="3" name="Left Arrow 2"/>
          <p:cNvSpPr/>
          <p:nvPr/>
        </p:nvSpPr>
        <p:spPr>
          <a:xfrm rot="1237888">
            <a:off x="6035137" y="3671637"/>
            <a:ext cx="2797131" cy="35536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4405388"/>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500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3000"/>
                                        <p:tgtEl>
                                          <p:spTgt spid="15"/>
                                        </p:tgtEl>
                                      </p:cBhvr>
                                    </p:animEffect>
                                  </p:childTnLst>
                                </p:cTn>
                              </p:par>
                              <p:par>
                                <p:cTn id="8" presetID="9" presetClass="entr" presetSubtype="0" fill="hold" grpId="0" nodeType="withEffect">
                                  <p:stCondLst>
                                    <p:cond delay="5000"/>
                                  </p:stCondLst>
                                  <p:childTnLst>
                                    <p:set>
                                      <p:cBhvr>
                                        <p:cTn id="9" dur="1" fill="hold">
                                          <p:stCondLst>
                                            <p:cond delay="0"/>
                                          </p:stCondLst>
                                        </p:cTn>
                                        <p:tgtEl>
                                          <p:spTgt spid="16"/>
                                        </p:tgtEl>
                                        <p:attrNameLst>
                                          <p:attrName>style.visibility</p:attrName>
                                        </p:attrNameLst>
                                      </p:cBhvr>
                                      <p:to>
                                        <p:strVal val="visible"/>
                                      </p:to>
                                    </p:set>
                                    <p:animEffect transition="in" filter="dissolve">
                                      <p:cBhvr>
                                        <p:cTn id="10" dur="3000"/>
                                        <p:tgtEl>
                                          <p:spTgt spid="16"/>
                                        </p:tgtEl>
                                      </p:cBhvr>
                                    </p:animEffect>
                                  </p:childTnLst>
                                </p:cTn>
                              </p:par>
                              <p:par>
                                <p:cTn id="11" presetID="9" presetClass="entr" presetSubtype="0" fill="hold" grpId="0" nodeType="withEffect">
                                  <p:stCondLst>
                                    <p:cond delay="500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nnnnn</a:t>
            </a:r>
            <a:endParaRPr lang="en-GB"/>
          </a:p>
        </p:txBody>
      </p:sp>
      <p:grpSp>
        <p:nvGrpSpPr>
          <p:cNvPr id="3" name="Group 2"/>
          <p:cNvGrpSpPr/>
          <p:nvPr/>
        </p:nvGrpSpPr>
        <p:grpSpPr>
          <a:xfrm>
            <a:off x="0" y="5388182"/>
            <a:ext cx="12193057" cy="1469818"/>
            <a:chOff x="0" y="5388182"/>
            <a:chExt cx="12193057" cy="1469818"/>
          </a:xfrm>
        </p:grpSpPr>
        <p:grpSp>
          <p:nvGrpSpPr>
            <p:cNvPr id="4" name="Group 3"/>
            <p:cNvGrpSpPr/>
            <p:nvPr/>
          </p:nvGrpSpPr>
          <p:grpSpPr>
            <a:xfrm>
              <a:off x="0" y="5388182"/>
              <a:ext cx="12193057" cy="1469818"/>
              <a:chOff x="0" y="3704122"/>
              <a:chExt cx="12193057" cy="1469818"/>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5054" y="3806073"/>
                <a:ext cx="5098415" cy="1367867"/>
              </a:xfrm>
              <a:prstGeom prst="rect">
                <a:avLst/>
              </a:prstGeom>
              <a:solidFill>
                <a:schemeClr val="accent6">
                  <a:alpha val="23000"/>
                </a:schemeClr>
              </a:solidFill>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0507" y="3961052"/>
                <a:ext cx="1057910" cy="1057910"/>
              </a:xfrm>
              <a:prstGeom prst="rect">
                <a:avLst/>
              </a:prstGeom>
              <a:solidFill>
                <a:schemeClr val="accent6">
                  <a:alpha val="23000"/>
                </a:schemeClr>
              </a:solidFill>
            </p:spPr>
          </p:pic>
          <p:sp>
            <p:nvSpPr>
              <p:cNvPr id="8" name="Rectangle 7"/>
              <p:cNvSpPr/>
              <p:nvPr/>
            </p:nvSpPr>
            <p:spPr>
              <a:xfrm>
                <a:off x="0" y="3704122"/>
                <a:ext cx="12193057" cy="1469818"/>
              </a:xfrm>
              <a:prstGeom prst="rect">
                <a:avLst/>
              </a:prstGeom>
              <a:solidFill>
                <a:schemeClr val="accent6">
                  <a:alpha val="23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7003565" y="5850900"/>
              <a:ext cx="3095897" cy="646331"/>
            </a:xfrm>
            <a:prstGeom prst="rect">
              <a:avLst/>
            </a:prstGeom>
            <a:noFill/>
          </p:spPr>
          <p:txBody>
            <a:bodyPr wrap="square" rtlCol="0">
              <a:spAutoFit/>
            </a:bodyPr>
            <a:lstStyle/>
            <a:p>
              <a:r>
                <a:rPr lang="en-GB" sz="3600" dirty="0" smtClean="0">
                  <a:latin typeface="Century Gothic" panose="020B0502020202020204" pitchFamily="34" charset="0"/>
                </a:rPr>
                <a:t>GEOMÔN</a:t>
              </a:r>
              <a:endParaRPr lang="en-GB" sz="3600" dirty="0">
                <a:latin typeface="Century Gothic" panose="020B0502020202020204" pitchFamily="34" charset="0"/>
              </a:endParaRPr>
            </a:p>
          </p:txBody>
        </p:sp>
      </p:grpSp>
      <p:pic>
        <p:nvPicPr>
          <p:cNvPr id="9"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4729" y="975360"/>
            <a:ext cx="6913226" cy="3958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7284541" y="147381"/>
            <a:ext cx="4805859" cy="6555641"/>
          </a:xfrm>
          <a:prstGeom prst="rect">
            <a:avLst/>
          </a:prstGeom>
          <a:noFill/>
        </p:spPr>
        <p:txBody>
          <a:bodyPr wrap="square" rtlCol="0">
            <a:spAutoFit/>
          </a:bodyPr>
          <a:lstStyle/>
          <a:p>
            <a:r>
              <a:rPr lang="en-GB" sz="2000" dirty="0" smtClean="0">
                <a:latin typeface="Century Gothic" panose="020B0502020202020204" pitchFamily="34" charset="0"/>
              </a:rPr>
              <a:t>The coral in the limestone is the species called </a:t>
            </a:r>
            <a:r>
              <a:rPr lang="en-GB" sz="2000" b="1" i="1" dirty="0" smtClean="0">
                <a:solidFill>
                  <a:srgbClr val="FF0000"/>
                </a:solidFill>
                <a:latin typeface="Century Gothic" panose="020B0502020202020204" pitchFamily="34" charset="0"/>
              </a:rPr>
              <a:t> </a:t>
            </a:r>
            <a:r>
              <a:rPr lang="en-GB" sz="2000" b="1" i="1" dirty="0" err="1" smtClean="0">
                <a:latin typeface="Century Gothic" panose="020B0502020202020204" pitchFamily="34" charset="0"/>
              </a:rPr>
              <a:t>Lithostrotion</a:t>
            </a:r>
            <a:endParaRPr lang="en-GB" sz="2000" b="1" i="1" dirty="0" smtClean="0">
              <a:latin typeface="Century Gothic" panose="020B0502020202020204" pitchFamily="34" charset="0"/>
            </a:endParaRPr>
          </a:p>
          <a:p>
            <a:endParaRPr lang="en-GB" sz="2000" i="1" dirty="0" smtClean="0">
              <a:latin typeface="Century Gothic" panose="020B0502020202020204" pitchFamily="34" charset="0"/>
            </a:endParaRPr>
          </a:p>
          <a:p>
            <a:r>
              <a:rPr lang="en-GB" sz="2000" dirty="0" smtClean="0">
                <a:latin typeface="Century Gothic" panose="020B0502020202020204" pitchFamily="34" charset="0"/>
              </a:rPr>
              <a:t>Each coral polyp in its theca contained symbiotic algae within its tissues</a:t>
            </a:r>
          </a:p>
          <a:p>
            <a:endParaRPr lang="en-GB" sz="2000" dirty="0">
              <a:latin typeface="Century Gothic" panose="020B0502020202020204" pitchFamily="34" charset="0"/>
            </a:endParaRPr>
          </a:p>
          <a:p>
            <a:r>
              <a:rPr lang="en-GB" sz="2000" dirty="0" smtClean="0">
                <a:latin typeface="Century Gothic" panose="020B0502020202020204" pitchFamily="34" charset="0"/>
              </a:rPr>
              <a:t>The algae – plants – utilised </a:t>
            </a:r>
            <a:r>
              <a:rPr lang="en-GB" sz="2000" i="1" dirty="0" smtClean="0">
                <a:latin typeface="Century Gothic" panose="020B0502020202020204" pitchFamily="34" charset="0"/>
              </a:rPr>
              <a:t>photosynthesis</a:t>
            </a:r>
            <a:r>
              <a:rPr lang="en-GB" sz="2000" dirty="0" smtClean="0">
                <a:latin typeface="Century Gothic" panose="020B0502020202020204" pitchFamily="34" charset="0"/>
              </a:rPr>
              <a:t>, using light energy for growth. This resulted in precipitation of calcium carbonate which the corals used to build the reef</a:t>
            </a:r>
          </a:p>
          <a:p>
            <a:endParaRPr lang="en-GB" sz="2000" dirty="0" smtClean="0">
              <a:latin typeface="Century Gothic" panose="020B0502020202020204" pitchFamily="34" charset="0"/>
            </a:endParaRPr>
          </a:p>
          <a:p>
            <a:r>
              <a:rPr lang="en-GB" sz="2000" dirty="0" smtClean="0">
                <a:latin typeface="Century Gothic" panose="020B0502020202020204" pitchFamily="34" charset="0"/>
              </a:rPr>
              <a:t>This could occur only if the water temperature was high and there was sufficient light for photosynthesis by the algae</a:t>
            </a:r>
            <a:endParaRPr lang="en-GB" sz="2000" dirty="0">
              <a:latin typeface="Century Gothic" panose="020B0502020202020204" pitchFamily="34" charset="0"/>
            </a:endParaRPr>
          </a:p>
          <a:p>
            <a:endParaRPr lang="en-GB" sz="2000" dirty="0" smtClean="0">
              <a:latin typeface="Century Gothic" panose="020B0502020202020204" pitchFamily="34" charset="0"/>
            </a:endParaRPr>
          </a:p>
          <a:p>
            <a:endParaRPr lang="en-GB" sz="2000" dirty="0" smtClean="0">
              <a:latin typeface="Century Gothic" panose="020B0502020202020204" pitchFamily="34" charset="0"/>
            </a:endParaRPr>
          </a:p>
          <a:p>
            <a:endParaRPr lang="en-GB" sz="2000" dirty="0">
              <a:latin typeface="Century Gothic" panose="020B0502020202020204" pitchFamily="34" charset="0"/>
            </a:endParaRPr>
          </a:p>
          <a:p>
            <a:endParaRPr lang="en-GB" sz="2000" dirty="0">
              <a:latin typeface="Century Gothic" panose="020B0502020202020204" pitchFamily="34" charset="0"/>
            </a:endParaRPr>
          </a:p>
        </p:txBody>
      </p:sp>
    </p:spTree>
    <p:extLst>
      <p:ext uri="{BB962C8B-B14F-4D97-AF65-F5344CB8AC3E}">
        <p14:creationId xmlns:p14="http://schemas.microsoft.com/office/powerpoint/2010/main" val="1871957549"/>
      </p:ext>
    </p:extLst>
  </p:cSld>
  <p:clrMapOvr>
    <a:masterClrMapping/>
  </p:clrMapOvr>
  <mc:AlternateContent xmlns:mc="http://schemas.openxmlformats.org/markup-compatibility/2006" xmlns:p14="http://schemas.microsoft.com/office/powerpoint/2010/main">
    <mc:Choice Requires="p14">
      <p:transition spd="slow" p14:dur="800" advClick="0" advTm="23000">
        <p:circle/>
      </p:transition>
    </mc:Choice>
    <mc:Fallback xmlns="">
      <p:transition spd="slow" advClick="0" advTm="23000">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9032</TotalTime>
  <Words>1821</Words>
  <Application>Microsoft Office PowerPoint</Application>
  <PresentationFormat>Custom</PresentationFormat>
  <Paragraphs>235</Paragraphs>
  <Slides>32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Office Theme</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oss072</dc:creator>
  <cp:lastModifiedBy>John Conway</cp:lastModifiedBy>
  <cp:revision>136</cp:revision>
  <dcterms:created xsi:type="dcterms:W3CDTF">2020-07-17T10:27:36Z</dcterms:created>
  <dcterms:modified xsi:type="dcterms:W3CDTF">2020-08-11T08:25:47Z</dcterms:modified>
</cp:coreProperties>
</file>