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89" r:id="rId2"/>
    <p:sldId id="258" r:id="rId3"/>
    <p:sldId id="260" r:id="rId4"/>
    <p:sldId id="276" r:id="rId5"/>
    <p:sldId id="292" r:id="rId6"/>
    <p:sldId id="282" r:id="rId7"/>
    <p:sldId id="259" r:id="rId8"/>
    <p:sldId id="261" r:id="rId9"/>
    <p:sldId id="262" r:id="rId10"/>
    <p:sldId id="266" r:id="rId11"/>
    <p:sldId id="264" r:id="rId12"/>
    <p:sldId id="265" r:id="rId13"/>
    <p:sldId id="268" r:id="rId14"/>
    <p:sldId id="267" r:id="rId15"/>
    <p:sldId id="277" r:id="rId16"/>
    <p:sldId id="269" r:id="rId17"/>
    <p:sldId id="278" r:id="rId18"/>
    <p:sldId id="263" r:id="rId19"/>
    <p:sldId id="271" r:id="rId20"/>
    <p:sldId id="270" r:id="rId21"/>
    <p:sldId id="272" r:id="rId22"/>
    <p:sldId id="279" r:id="rId23"/>
    <p:sldId id="273" r:id="rId24"/>
    <p:sldId id="274" r:id="rId25"/>
    <p:sldId id="283" r:id="rId26"/>
    <p:sldId id="286" r:id="rId27"/>
    <p:sldId id="284" r:id="rId28"/>
    <p:sldId id="290" r:id="rId29"/>
    <p:sldId id="288" r:id="rId30"/>
    <p:sldId id="285" r:id="rId31"/>
    <p:sldId id="291" r:id="rId32"/>
    <p:sldId id="287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hn I. Williams" initials="JIW" lastIdx="12" clrIdx="0">
    <p:extLst/>
  </p:cmAuthor>
  <p:cmAuthor id="2" name="Alun M. Owen" initials="AMO" lastIdx="10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7" d="100"/>
          <a:sy n="107" d="100"/>
        </p:scale>
        <p:origin x="-102" y="-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92BC8F-2D32-4F99-8560-2D79936CBDA4}" type="datetimeFigureOut">
              <a:rPr lang="en-GB" smtClean="0"/>
              <a:t>12/09/2020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7600FC-CE06-4C62-B194-A22C143682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9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EEB0-84BD-4976-955B-B5911D5A8234}" type="datetime1">
              <a:rPr lang="en-GB" smtClean="0"/>
              <a:t>12/09/2020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nnnnn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8D33C-8140-4523-AA9F-4ACC23D92B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7309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75E9-5B87-44F5-850D-D678C12B6C66}" type="datetime1">
              <a:rPr lang="en-GB" smtClean="0"/>
              <a:t>12/09/2020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nnnnn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8D33C-8140-4523-AA9F-4ACC23D92B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551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1BB8-BBD6-4543-8210-56A1B9214071}" type="datetime1">
              <a:rPr lang="en-GB" smtClean="0"/>
              <a:t>12/09/2020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nnnnn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8D33C-8140-4523-AA9F-4ACC23D92B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866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4647E-C4C0-43D6-9748-05A03D4237BE}" type="datetime1">
              <a:rPr lang="en-GB" smtClean="0"/>
              <a:t>12/09/2020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nnnnn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8D33C-8140-4523-AA9F-4ACC23D92B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67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C3F33-0A29-4983-BDA3-D69D06E6AC30}" type="datetime1">
              <a:rPr lang="en-GB" smtClean="0"/>
              <a:t>12/09/2020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nnnnn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8D33C-8140-4523-AA9F-4ACC23D92B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92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125B-BF9B-42EB-9A8F-A989037F7032}" type="datetime1">
              <a:rPr lang="en-GB" smtClean="0"/>
              <a:t>12/09/2020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nnnnn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8D33C-8140-4523-AA9F-4ACC23D92B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706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5FBD-DA22-4066-8583-45416549F0D9}" type="datetime1">
              <a:rPr lang="en-GB" smtClean="0"/>
              <a:t>12/09/2020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nnnnn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8D33C-8140-4523-AA9F-4ACC23D92B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68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C7E6D-C091-4CC5-AE7E-924B1DA20F2A}" type="datetime1">
              <a:rPr lang="en-GB" smtClean="0"/>
              <a:t>12/09/2020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nnnnn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8D33C-8140-4523-AA9F-4ACC23D92B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867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B0C4-A881-4EE8-A26E-0F06EFAD2F1E}" type="datetime1">
              <a:rPr lang="en-GB" smtClean="0"/>
              <a:t>12/09/2020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nnnnn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8D33C-8140-4523-AA9F-4ACC23D92B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554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AA182-8DC9-4435-943E-6CB9F4EA79AF}" type="datetime1">
              <a:rPr lang="en-GB" smtClean="0"/>
              <a:t>12/09/2020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nnnnn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8D33C-8140-4523-AA9F-4ACC23D92B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35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A4754-20B1-4CBB-806E-BFB98B35CD67}" type="datetime1">
              <a:rPr lang="en-GB" smtClean="0"/>
              <a:t>12/09/2020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nnnnn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8D33C-8140-4523-AA9F-4ACC23D92B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14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56A6A-11F6-4ACE-8816-319EE9026EE2}" type="datetime1">
              <a:rPr lang="en-GB" smtClean="0"/>
              <a:t>12/09/2020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nnnnn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8D33C-8140-4523-AA9F-4ACC23D92B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356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png"/><Relationship Id="rId5" Type="http://schemas.openxmlformats.org/officeDocument/2006/relationships/image" Target="../media/image31.jpe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.png"/><Relationship Id="rId7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microsoft.com/office/2007/relationships/hdphoto" Target="../media/hdphoto3.wdp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3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7" descr="DSCN676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7" y="0"/>
            <a:ext cx="12192000" cy="8333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17600" y="864920"/>
            <a:ext cx="98552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>
                <a:solidFill>
                  <a:srgbClr val="FFFF00"/>
                </a:solidFill>
                <a:latin typeface="Century Gothic" panose="020B0502020202020204" pitchFamily="34" charset="0"/>
              </a:rPr>
              <a:t>CYFLWYNIAD GAN </a:t>
            </a:r>
            <a:endParaRPr lang="en-GB" sz="4000" b="1" dirty="0">
              <a:solidFill>
                <a:srgbClr val="FFFF00"/>
              </a:solidFill>
              <a:latin typeface="Century Gothic" panose="020B0502020202020204" pitchFamily="34" charset="0"/>
            </a:endParaRPr>
          </a:p>
          <a:p>
            <a:pPr algn="ctr"/>
            <a:endParaRPr lang="en-GB" sz="4000" b="1" dirty="0">
              <a:solidFill>
                <a:srgbClr val="FFFF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80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GEOMÔN</a:t>
            </a:r>
          </a:p>
          <a:p>
            <a:pPr algn="ctr"/>
            <a:endParaRPr lang="en-GB" sz="4000" b="1">
              <a:solidFill>
                <a:srgbClr val="FFFF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4000" b="1">
                <a:solidFill>
                  <a:srgbClr val="FFFF00"/>
                </a:solidFill>
                <a:latin typeface="Century Gothic" panose="020B0502020202020204" pitchFamily="34" charset="0"/>
              </a:rPr>
              <a:t>GEOPARC UNESCO BYD-EANG</a:t>
            </a:r>
            <a:endParaRPr lang="en-GB" sz="4000" b="1" dirty="0">
              <a:solidFill>
                <a:srgbClr val="FFFF00"/>
              </a:solidFill>
              <a:latin typeface="Century Gothic" panose="020B0502020202020204" pitchFamily="34" charset="0"/>
            </a:endParaRPr>
          </a:p>
          <a:p>
            <a:pPr algn="ctr"/>
            <a:endParaRPr lang="en-GB" sz="6000" dirty="0">
              <a:solidFill>
                <a:srgbClr val="FFFF00"/>
              </a:solidFill>
              <a:latin typeface="Century Gothic" panose="020B0502020202020204" pitchFamily="34" charset="0"/>
            </a:endParaRPr>
          </a:p>
          <a:p>
            <a:pPr algn="ctr"/>
            <a:endParaRPr lang="en-GB" sz="6000" dirty="0">
              <a:latin typeface="Century Gothic" panose="020B050202020202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0" y="5388182"/>
            <a:ext cx="12193057" cy="1469818"/>
            <a:chOff x="0" y="5388182"/>
            <a:chExt cx="12193057" cy="1469818"/>
          </a:xfrm>
        </p:grpSpPr>
        <p:grpSp>
          <p:nvGrpSpPr>
            <p:cNvPr id="18" name="Group 17"/>
            <p:cNvGrpSpPr/>
            <p:nvPr/>
          </p:nvGrpSpPr>
          <p:grpSpPr>
            <a:xfrm>
              <a:off x="0" y="5388182"/>
              <a:ext cx="12193057" cy="1469818"/>
              <a:chOff x="0" y="3704122"/>
              <a:chExt cx="12193057" cy="1469818"/>
            </a:xfrm>
          </p:grpSpPr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054" y="3806073"/>
                <a:ext cx="5098415" cy="1367867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70507" y="3961052"/>
                <a:ext cx="1057910" cy="1057910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sp>
            <p:nvSpPr>
              <p:cNvPr id="22" name="Rectangle 21"/>
              <p:cNvSpPr/>
              <p:nvPr/>
            </p:nvSpPr>
            <p:spPr>
              <a:xfrm>
                <a:off x="0" y="3704122"/>
                <a:ext cx="12193057" cy="1469818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7003565" y="5850900"/>
              <a:ext cx="3095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entury Gothic" panose="020B0502020202020204" pitchFamily="34" charset="0"/>
                </a:rPr>
                <a:t>GEOMÔN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8191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0000">
        <p:circle/>
      </p:transition>
    </mc:Choice>
    <mc:Fallback xmlns="">
      <p:transition spd="slow" advClick="0" advTm="10000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nnnnn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0" y="5388182"/>
            <a:ext cx="12193057" cy="1469818"/>
            <a:chOff x="0" y="5388182"/>
            <a:chExt cx="12193057" cy="1469818"/>
          </a:xfrm>
        </p:grpSpPr>
        <p:grpSp>
          <p:nvGrpSpPr>
            <p:cNvPr id="4" name="Group 3"/>
            <p:cNvGrpSpPr/>
            <p:nvPr/>
          </p:nvGrpSpPr>
          <p:grpSpPr>
            <a:xfrm>
              <a:off x="0" y="5388182"/>
              <a:ext cx="12193057" cy="1469818"/>
              <a:chOff x="0" y="3704122"/>
              <a:chExt cx="12193057" cy="1469818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054" y="3806073"/>
                <a:ext cx="5098415" cy="1367867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70507" y="3961052"/>
                <a:ext cx="1057910" cy="1057910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sp>
            <p:nvSpPr>
              <p:cNvPr id="8" name="Rectangle 7"/>
              <p:cNvSpPr/>
              <p:nvPr/>
            </p:nvSpPr>
            <p:spPr>
              <a:xfrm>
                <a:off x="0" y="3704122"/>
                <a:ext cx="12193057" cy="1469818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>
              <a:off x="7003565" y="5850900"/>
              <a:ext cx="3095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entury Gothic" panose="020B0502020202020204" pitchFamily="34" charset="0"/>
                </a:rPr>
                <a:t>GEOMÔN</a:t>
              </a:r>
            </a:p>
          </p:txBody>
        </p:sp>
      </p:grpSp>
      <p:pic>
        <p:nvPicPr>
          <p:cNvPr id="11" name="Picture 2" descr="reef4"/>
          <p:cNvPicPr>
            <a:picLocks noChangeAspect="1" noChangeArrowheads="1"/>
          </p:cNvPicPr>
          <p:nvPr/>
        </p:nvPicPr>
        <p:blipFill>
          <a:blip r:embed="rId4">
            <a:lum bright="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818" y="658274"/>
            <a:ext cx="6833748" cy="3885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7200900" y="523598"/>
            <a:ext cx="49911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entury Gothic" panose="020B0502020202020204" pitchFamily="34" charset="0"/>
              </a:rPr>
              <a:t>Mae </a:t>
            </a:r>
            <a:r>
              <a:rPr lang="en-GB" sz="2400" dirty="0" err="1" smtClean="0">
                <a:latin typeface="Century Gothic" panose="020B0502020202020204" pitchFamily="34" charset="0"/>
              </a:rPr>
              <a:t>cwrelau</a:t>
            </a:r>
            <a:r>
              <a:rPr lang="en-GB" sz="2400" dirty="0" smtClean="0">
                <a:latin typeface="Century Gothic" panose="020B0502020202020204" pitchFamily="34" charset="0"/>
              </a:rPr>
              <a:t> </a:t>
            </a:r>
            <a:r>
              <a:rPr lang="en-GB" sz="2400" dirty="0">
                <a:latin typeface="Century Gothic" panose="020B0502020202020204" pitchFamily="34" charset="0"/>
              </a:rPr>
              <a:t>sy’n </a:t>
            </a:r>
            <a:r>
              <a:rPr lang="en-GB" sz="2400" dirty="0" err="1">
                <a:latin typeface="Century Gothic" panose="020B0502020202020204" pitchFamily="34" charset="0"/>
              </a:rPr>
              <a:t>adeiladu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riffiau</a:t>
            </a:r>
            <a:r>
              <a:rPr lang="en-GB" sz="2400" dirty="0">
                <a:latin typeface="Century Gothic" panose="020B0502020202020204" pitchFamily="34" charset="0"/>
              </a:rPr>
              <a:t> angen </a:t>
            </a:r>
            <a:r>
              <a:rPr lang="en-GB" sz="2400" dirty="0" err="1">
                <a:latin typeface="Century Gothic" panose="020B0502020202020204" pitchFamily="34" charset="0"/>
              </a:rPr>
              <a:t>golau</a:t>
            </a:r>
            <a:r>
              <a:rPr lang="en-GB" sz="2400" dirty="0">
                <a:latin typeface="Century Gothic" panose="020B0502020202020204" pitchFamily="34" charset="0"/>
              </a:rPr>
              <a:t> er mwyn i’r </a:t>
            </a:r>
            <a:r>
              <a:rPr lang="en-GB" sz="2400" dirty="0" err="1">
                <a:latin typeface="Century Gothic" panose="020B0502020202020204" pitchFamily="34" charset="0"/>
              </a:rPr>
              <a:t>algâu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symbiotig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ffotosyntheseiddio</a:t>
            </a:r>
            <a:r>
              <a:rPr lang="en-GB" sz="2400" dirty="0">
                <a:latin typeface="Century Gothic" panose="020B0502020202020204" pitchFamily="34" charset="0"/>
              </a:rPr>
              <a:t> ac i’r </a:t>
            </a:r>
            <a:r>
              <a:rPr lang="en-GB" sz="2400" dirty="0" err="1">
                <a:latin typeface="Century Gothic" panose="020B0502020202020204" pitchFamily="34" charset="0"/>
              </a:rPr>
              <a:t>cwrelau</a:t>
            </a:r>
            <a:r>
              <a:rPr lang="en-GB" sz="2400" dirty="0">
                <a:latin typeface="Century Gothic" panose="020B0502020202020204" pitchFamily="34" charset="0"/>
              </a:rPr>
              <a:t> gael </a:t>
            </a:r>
            <a:r>
              <a:rPr lang="en-GB" sz="2400" dirty="0" err="1">
                <a:latin typeface="Century Gothic" panose="020B0502020202020204" pitchFamily="34" charset="0"/>
              </a:rPr>
              <a:t>adeiladu’r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rîff</a:t>
            </a:r>
            <a:endParaRPr lang="en-GB" sz="2400" dirty="0">
              <a:latin typeface="Century Gothic" panose="020B0502020202020204" pitchFamily="34" charset="0"/>
            </a:endParaRPr>
          </a:p>
          <a:p>
            <a:endParaRPr lang="en-GB" sz="2400" dirty="0">
              <a:latin typeface="Century Gothic" panose="020B0502020202020204" pitchFamily="34" charset="0"/>
            </a:endParaRPr>
          </a:p>
          <a:p>
            <a:r>
              <a:rPr lang="en-GB" sz="2400" dirty="0">
                <a:latin typeface="Century Gothic" panose="020B0502020202020204" pitchFamily="34" charset="0"/>
              </a:rPr>
              <a:t>Mae </a:t>
            </a:r>
            <a:r>
              <a:rPr lang="en-GB" sz="2400" dirty="0" err="1">
                <a:latin typeface="Century Gothic" panose="020B0502020202020204" pitchFamily="34" charset="0"/>
              </a:rPr>
              <a:t>presenoldeb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cwrelau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yn</a:t>
            </a:r>
            <a:r>
              <a:rPr lang="en-GB" sz="2400" dirty="0">
                <a:latin typeface="Century Gothic" panose="020B0502020202020204" pitchFamily="34" charset="0"/>
              </a:rPr>
              <a:t> y </a:t>
            </a:r>
            <a:r>
              <a:rPr lang="en-GB" sz="2400" dirty="0" err="1">
                <a:latin typeface="Century Gothic" panose="020B0502020202020204" pitchFamily="34" charset="0"/>
              </a:rPr>
              <a:t>Calchfaen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Carbonifferaidd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yn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profi</a:t>
            </a:r>
            <a:r>
              <a:rPr lang="en-GB" sz="2400" dirty="0">
                <a:latin typeface="Century Gothic" panose="020B0502020202020204" pitchFamily="34" charset="0"/>
              </a:rPr>
              <a:t> y </a:t>
            </a:r>
            <a:r>
              <a:rPr lang="en-GB" sz="2400" dirty="0" err="1">
                <a:latin typeface="Century Gothic" panose="020B0502020202020204" pitchFamily="34" charset="0"/>
              </a:rPr>
              <a:t>ffurfiwyd</a:t>
            </a:r>
            <a:r>
              <a:rPr lang="en-GB" sz="2400" dirty="0">
                <a:latin typeface="Century Gothic" panose="020B0502020202020204" pitchFamily="34" charset="0"/>
              </a:rPr>
              <a:t> y </a:t>
            </a:r>
            <a:r>
              <a:rPr lang="en-GB" sz="2400" dirty="0" err="1">
                <a:latin typeface="Century Gothic" panose="020B0502020202020204" pitchFamily="34" charset="0"/>
              </a:rPr>
              <a:t>calchfaen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mewn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môr</a:t>
            </a:r>
            <a:r>
              <a:rPr lang="en-GB" sz="2400" dirty="0">
                <a:latin typeface="Century Gothic" panose="020B0502020202020204" pitchFamily="34" charset="0"/>
              </a:rPr>
              <a:t> bas (&lt;40 m) </a:t>
            </a:r>
            <a:r>
              <a:rPr lang="en-GB" sz="2400" dirty="0" err="1">
                <a:latin typeface="Century Gothic" panose="020B0502020202020204" pitchFamily="34" charset="0"/>
              </a:rPr>
              <a:t>lle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roedd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digon</a:t>
            </a:r>
            <a:r>
              <a:rPr lang="en-GB" sz="2400" dirty="0">
                <a:latin typeface="Century Gothic" panose="020B0502020202020204" pitchFamily="34" charset="0"/>
              </a:rPr>
              <a:t> o </a:t>
            </a:r>
            <a:r>
              <a:rPr lang="en-GB" sz="2400" dirty="0" err="1">
                <a:latin typeface="Century Gothic" panose="020B0502020202020204" pitchFamily="34" charset="0"/>
              </a:rPr>
              <a:t>olau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yn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gallu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cyrraedd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gwely’r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môr</a:t>
            </a:r>
            <a:endParaRPr lang="en-GB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73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nnnnn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0" y="5388182"/>
            <a:ext cx="12193057" cy="1469818"/>
            <a:chOff x="0" y="5388182"/>
            <a:chExt cx="12193057" cy="1469818"/>
          </a:xfrm>
        </p:grpSpPr>
        <p:grpSp>
          <p:nvGrpSpPr>
            <p:cNvPr id="4" name="Group 3"/>
            <p:cNvGrpSpPr/>
            <p:nvPr/>
          </p:nvGrpSpPr>
          <p:grpSpPr>
            <a:xfrm>
              <a:off x="0" y="5388182"/>
              <a:ext cx="12193057" cy="1469818"/>
              <a:chOff x="0" y="3704122"/>
              <a:chExt cx="12193057" cy="1469818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054" y="3806073"/>
                <a:ext cx="5098415" cy="1367867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70507" y="3961052"/>
                <a:ext cx="1057910" cy="1057910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sp>
            <p:nvSpPr>
              <p:cNvPr id="8" name="Rectangle 7"/>
              <p:cNvSpPr/>
              <p:nvPr/>
            </p:nvSpPr>
            <p:spPr>
              <a:xfrm>
                <a:off x="0" y="3704122"/>
                <a:ext cx="12193057" cy="1469818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>
              <a:off x="7003565" y="5850900"/>
              <a:ext cx="3095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entury Gothic" panose="020B0502020202020204" pitchFamily="34" charset="0"/>
                </a:rPr>
                <a:t>GEOMÔN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03199" y="2920628"/>
            <a:ext cx="1177636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>
                <a:latin typeface="Century Gothic" panose="020B0502020202020204" pitchFamily="34" charset="0"/>
              </a:rPr>
              <a:t>Yn y Cyfnod Carbonifferaidd, roedd tymereddau cyfartalog y byd yn 20ºC (o gymharu â 14ºC yn yr 20</a:t>
            </a:r>
            <a:r>
              <a:rPr lang="en-GB" sz="2000" baseline="30000">
                <a:latin typeface="Century Gothic" panose="020B0502020202020204" pitchFamily="34" charset="0"/>
              </a:rPr>
              <a:t>fed</a:t>
            </a:r>
            <a:r>
              <a:rPr lang="en-GB" sz="2000">
                <a:latin typeface="Century Gothic" panose="020B0502020202020204" pitchFamily="34" charset="0"/>
              </a:rPr>
              <a:t> ganrif)</a:t>
            </a:r>
            <a:endParaRPr lang="en-GB" sz="2000" dirty="0">
              <a:latin typeface="Century Gothic" panose="020B0502020202020204" pitchFamily="34" charset="0"/>
            </a:endParaRPr>
          </a:p>
          <a:p>
            <a:endParaRPr lang="en-GB" sz="2000" dirty="0">
              <a:latin typeface="Century Gothic" panose="020B0502020202020204" pitchFamily="34" charset="0"/>
            </a:endParaRPr>
          </a:p>
          <a:p>
            <a:r>
              <a:rPr lang="en-GB" sz="2000">
                <a:latin typeface="Century Gothic" panose="020B0502020202020204" pitchFamily="34" charset="0"/>
              </a:rPr>
              <a:t>Roedd yr ardal oedd yn cyfateb i lle mae’r Deyrnas Unedig heddiw yn agos i’r cyhydedd o ganlyniad i ddrifft cyfandirol</a:t>
            </a:r>
            <a:endParaRPr lang="en-GB" sz="2000" dirty="0">
              <a:latin typeface="Century Gothic" panose="020B0502020202020204" pitchFamily="34" charset="0"/>
            </a:endParaRPr>
          </a:p>
          <a:p>
            <a:endParaRPr lang="en-GB" sz="2000" dirty="0">
              <a:latin typeface="Century Gothic" panose="020B0502020202020204" pitchFamily="34" charset="0"/>
            </a:endParaRPr>
          </a:p>
          <a:p>
            <a:r>
              <a:rPr lang="en-GB" sz="2000">
                <a:latin typeface="Century Gothic" panose="020B0502020202020204" pitchFamily="34" charset="0"/>
              </a:rPr>
              <a:t>Felly roedd hinsawdd y Deyrnas Unedig yn un monsynol trofannol – fel Indonesia heddiw – ac roedd riffiau cwrel yn doreithiog</a:t>
            </a:r>
            <a:endParaRPr lang="en-GB" sz="2000" dirty="0">
              <a:latin typeface="Century Gothic" panose="020B0502020202020204" pitchFamily="34" charset="0"/>
            </a:endParaRPr>
          </a:p>
          <a:p>
            <a:endParaRPr lang="en-GB" dirty="0">
              <a:latin typeface="Century Gothic" panose="020B0502020202020204" pitchFamily="34" charset="0"/>
            </a:endParaRPr>
          </a:p>
        </p:txBody>
      </p:sp>
      <p:pic>
        <p:nvPicPr>
          <p:cNvPr id="14338" name="Picture 2" descr="Carboniferous geography - Fossil Grove Glasgow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10951" y="60771"/>
            <a:ext cx="5960861" cy="2924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9794600" y="814521"/>
            <a:ext cx="237176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rgbClr val="FF0000"/>
                </a:solidFill>
                <a:latin typeface="Century Gothic" panose="020B0502020202020204" pitchFamily="34" charset="0"/>
              </a:rPr>
              <a:t>Y DU</a:t>
            </a:r>
            <a:endParaRPr lang="en-GB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r>
              <a:rPr lang="en-GB">
                <a:latin typeface="Century Gothic" panose="020B0502020202020204" pitchFamily="34" charset="0"/>
              </a:rPr>
              <a:t>Nodwch sut yr oedd y cyfandiroedd wedi’u clystyru gyda’i gilydd </a:t>
            </a:r>
            <a:endParaRPr lang="en-GB" dirty="0">
              <a:latin typeface="Century Gothic" panose="020B0502020202020204" pitchFamily="34" charset="0"/>
            </a:endParaRPr>
          </a:p>
          <a:p>
            <a:endParaRPr lang="en-GB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Left Arrow 11"/>
          <p:cNvSpPr/>
          <p:nvPr/>
        </p:nvSpPr>
        <p:spPr>
          <a:xfrm rot="21198714">
            <a:off x="6411408" y="1095405"/>
            <a:ext cx="3381820" cy="22115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764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nnnnn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0" y="5388182"/>
            <a:ext cx="12193057" cy="1469818"/>
            <a:chOff x="0" y="5388182"/>
            <a:chExt cx="12193057" cy="1469818"/>
          </a:xfrm>
        </p:grpSpPr>
        <p:grpSp>
          <p:nvGrpSpPr>
            <p:cNvPr id="4" name="Group 3"/>
            <p:cNvGrpSpPr/>
            <p:nvPr/>
          </p:nvGrpSpPr>
          <p:grpSpPr>
            <a:xfrm>
              <a:off x="0" y="5388182"/>
              <a:ext cx="12193057" cy="1469818"/>
              <a:chOff x="0" y="3704122"/>
              <a:chExt cx="12193057" cy="1469818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054" y="3806073"/>
                <a:ext cx="5098415" cy="1367867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70507" y="3961052"/>
                <a:ext cx="1057910" cy="1057910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sp>
            <p:nvSpPr>
              <p:cNvPr id="8" name="Rectangle 7"/>
              <p:cNvSpPr/>
              <p:nvPr/>
            </p:nvSpPr>
            <p:spPr>
              <a:xfrm>
                <a:off x="0" y="3704122"/>
                <a:ext cx="12193057" cy="1469818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>
              <a:off x="7003565" y="5850900"/>
              <a:ext cx="3095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entury Gothic" panose="020B0502020202020204" pitchFamily="34" charset="0"/>
                </a:rPr>
                <a:t>GEOMÔN</a:t>
              </a:r>
            </a:p>
          </p:txBody>
        </p:sp>
      </p:grpSp>
      <p:pic>
        <p:nvPicPr>
          <p:cNvPr id="8196" name="Picture 4" descr="Raja Ampat's Top 5 Snorkeling Sites - Snorkel Venture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966" y="768129"/>
            <a:ext cx="6021609" cy="401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464097" y="-6062"/>
            <a:ext cx="5727903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>
                <a:latin typeface="Century Gothic" panose="020B0502020202020204" pitchFamily="34" charset="0"/>
              </a:rPr>
              <a:t>O ganlyniad i lenni iâ mawr ym Mhegwn y De yn toddi, roedd lefel y môr ar draws y byd yn codi</a:t>
            </a:r>
          </a:p>
          <a:p>
            <a:r>
              <a:rPr lang="en-GB" sz="2200">
                <a:latin typeface="Century Gothic" panose="020B0502020202020204" pitchFamily="34" charset="0"/>
              </a:rPr>
              <a:t>                          </a:t>
            </a:r>
          </a:p>
          <a:p>
            <a:r>
              <a:rPr lang="en-GB" sz="2200">
                <a:latin typeface="Century Gothic" panose="020B0502020202020204" pitchFamily="34" charset="0"/>
              </a:rPr>
              <a:t>Cafodd darnau helaeth o dir eu boddi gan y môr, ac fe greodd hyn fôr bas helaeth (yr oedd y rhan fwyaf ohono’n llai na 40 m o ran dyfnder) oedd yn ymestyn o’r Rhein i Kansas (roedd Ewrop a Gogledd America yn un cyfandir yn y Cyfnod Carbonifferaidd)</a:t>
            </a:r>
          </a:p>
          <a:p>
            <a:endParaRPr lang="en-GB" sz="2200">
              <a:latin typeface="Century Gothic" panose="020B0502020202020204" pitchFamily="34" charset="0"/>
            </a:endParaRPr>
          </a:p>
          <a:p>
            <a:r>
              <a:rPr lang="en-GB" sz="2200">
                <a:latin typeface="Century Gothic" panose="020B0502020202020204" pitchFamily="34" charset="0"/>
              </a:rPr>
              <a:t>Felly roedd riffiau cwrel – fel y riffiau modern hyn yn Indonesia – i’w cael mewn sawl man </a:t>
            </a:r>
            <a:endParaRPr lang="en-GB" sz="2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23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nnnnn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0" y="5388182"/>
            <a:ext cx="12193057" cy="1469818"/>
            <a:chOff x="0" y="5388182"/>
            <a:chExt cx="12193057" cy="1469818"/>
          </a:xfrm>
        </p:grpSpPr>
        <p:grpSp>
          <p:nvGrpSpPr>
            <p:cNvPr id="4" name="Group 3"/>
            <p:cNvGrpSpPr/>
            <p:nvPr/>
          </p:nvGrpSpPr>
          <p:grpSpPr>
            <a:xfrm>
              <a:off x="0" y="5388182"/>
              <a:ext cx="12193057" cy="1469818"/>
              <a:chOff x="0" y="3704122"/>
              <a:chExt cx="12193057" cy="1469818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054" y="3806073"/>
                <a:ext cx="5098415" cy="1367867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70507" y="3961052"/>
                <a:ext cx="1057910" cy="1057910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sp>
            <p:nvSpPr>
              <p:cNvPr id="8" name="Rectangle 7"/>
              <p:cNvSpPr/>
              <p:nvPr/>
            </p:nvSpPr>
            <p:spPr>
              <a:xfrm>
                <a:off x="0" y="3704122"/>
                <a:ext cx="12193057" cy="1469818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>
              <a:off x="7003565" y="5850900"/>
              <a:ext cx="3095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entury Gothic" panose="020B0502020202020204" pitchFamily="34" charset="0"/>
                </a:rPr>
                <a:t>GEOMÔN</a:t>
              </a:r>
            </a:p>
          </p:txBody>
        </p:sp>
      </p:grpSp>
      <p:pic>
        <p:nvPicPr>
          <p:cNvPr id="9220" name="Picture 4" descr="Aquarium Chemistry: Calcite, Aragonite, Limestone, and More - Reefs.com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68682" y="361220"/>
            <a:ext cx="3314650" cy="248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0" name="Picture 14" descr="3 unbelievable adventure @ schooner cay Cape Eleuthera Bahamas ~ | Bahamas  vacation, Eleuthera, Bahamas travel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62370" y="407563"/>
            <a:ext cx="3687886" cy="2429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RWB sediment with gastropods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2107" y="361220"/>
            <a:ext cx="3852154" cy="2484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80135" y="2995786"/>
            <a:ext cx="36483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Century Gothic" panose="020B0502020202020204" pitchFamily="34" charset="0"/>
              </a:rPr>
              <a:t>Roedd y riffiau cwrel a lagwnau bas yn lletya toreth o organeddau cragennog eraill, yr oedd y mwyafrif ohonynt yn adeiladu eu cregyn o galsiwm carbonad</a:t>
            </a:r>
            <a:endParaRPr lang="en-GB" dirty="0">
              <a:latin typeface="Century Gothic" panose="020B0502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19043" y="2989590"/>
            <a:ext cx="306428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Century Gothic" panose="020B0502020202020204" pitchFamily="34" charset="0"/>
              </a:rPr>
              <a:t>Roedd cregyn cyfan, a rhai wedi malu, o’r organeddau hyn yn casglu fel gwaddodion ar wely’r môr</a:t>
            </a:r>
            <a:endParaRPr lang="en-GB" dirty="0">
              <a:latin typeface="Century Gothic" panose="020B0502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34557" y="2991655"/>
            <a:ext cx="32156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Century Gothic" panose="020B0502020202020204" pitchFamily="34" charset="0"/>
              </a:rPr>
              <a:t>Roedd y rhanbarth cyfan yn frith o dywodydd carbonad gwyn oedd yn deillio o organeddau morol</a:t>
            </a:r>
            <a:endParaRPr lang="en-GB" dirty="0">
              <a:latin typeface="Century Gothic" panose="020B0502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0135" y="4704776"/>
            <a:ext cx="12215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rgbClr val="FF0000"/>
                </a:solidFill>
                <a:latin typeface="Century Gothic" panose="020B0502020202020204" pitchFamily="34" charset="0"/>
              </a:rPr>
              <a:t>Ceir gwaddodion o’r math hwn heddiw mewn rhanbarthau fel y Bahamas, Fflorida a Bermwda, fel yn y lluniau hyn </a:t>
            </a:r>
            <a:endParaRPr lang="en-GB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73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3000">
        <p:circle/>
      </p:transition>
    </mc:Choice>
    <mc:Fallback xmlns="">
      <p:transition spd="slow" advClick="0" advTm="23000">
        <p:circl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SCN6759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5805" y="174855"/>
            <a:ext cx="3808184" cy="5076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nnnnn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0" y="5388182"/>
            <a:ext cx="12193057" cy="1469818"/>
            <a:chOff x="0" y="5388182"/>
            <a:chExt cx="12193057" cy="1469818"/>
          </a:xfrm>
        </p:grpSpPr>
        <p:grpSp>
          <p:nvGrpSpPr>
            <p:cNvPr id="4" name="Group 3"/>
            <p:cNvGrpSpPr/>
            <p:nvPr/>
          </p:nvGrpSpPr>
          <p:grpSpPr>
            <a:xfrm>
              <a:off x="0" y="5388182"/>
              <a:ext cx="12193057" cy="1469818"/>
              <a:chOff x="0" y="3704122"/>
              <a:chExt cx="12193057" cy="1469818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054" y="3806073"/>
                <a:ext cx="5098415" cy="1367867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70507" y="3961052"/>
                <a:ext cx="1057910" cy="1057910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sp>
            <p:nvSpPr>
              <p:cNvPr id="8" name="Rectangle 7"/>
              <p:cNvSpPr/>
              <p:nvPr/>
            </p:nvSpPr>
            <p:spPr>
              <a:xfrm>
                <a:off x="0" y="3704122"/>
                <a:ext cx="12193057" cy="1469818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>
              <a:off x="7003565" y="5850900"/>
              <a:ext cx="3095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entury Gothic" panose="020B0502020202020204" pitchFamily="34" charset="0"/>
                </a:rPr>
                <a:t>GEOMÔN</a:t>
              </a:r>
            </a:p>
          </p:txBody>
        </p:sp>
      </p:grpSp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90794" y="174855"/>
            <a:ext cx="3410411" cy="261902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314297" y="2855614"/>
            <a:ext cx="74381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>
                <a:latin typeface="Century Gothic" panose="020B0502020202020204" pitchFamily="34" charset="0"/>
              </a:rPr>
              <a:t>Trawsffurfiwyd y gwaddodion carbonad yn ddiweddarach yn Galchfaen Carbonifferaidd</a:t>
            </a:r>
          </a:p>
          <a:p>
            <a:endParaRPr lang="en-GB" sz="2400" dirty="0">
              <a:latin typeface="Century Gothic" panose="020B0502020202020204" pitchFamily="34" charset="0"/>
            </a:endParaRPr>
          </a:p>
          <a:p>
            <a:r>
              <a:rPr lang="en-GB" sz="2400">
                <a:latin typeface="Century Gothic" panose="020B0502020202020204" pitchFamily="34" charset="0"/>
              </a:rPr>
              <a:t>Mae ffosiliau – segmentau o gregyn y molysgiaid a’r crinoidau oedd yn creu’r gwaddodion – yn gyffredin </a:t>
            </a:r>
            <a:endParaRPr lang="en-GB" sz="2400" dirty="0">
              <a:latin typeface="Century Gothic" panose="020B0502020202020204" pitchFamily="34" charset="0"/>
            </a:endParaRPr>
          </a:p>
        </p:txBody>
      </p:sp>
      <p:pic>
        <p:nvPicPr>
          <p:cNvPr id="10242" name="Picture 2" descr="https://img.geocaching.com/cache/large/09cb565a-b4fc-4781-9bdf-01378926cf1d.jpg?rnd=0.567161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6200000">
            <a:off x="8589061" y="-260811"/>
            <a:ext cx="2619025" cy="3490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142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attachments.office.net/owa/c.f.jago%40bangor.ac.uk/service.svc/s/GetAttachmentThumbnail?id=AQMkAGE3M2RlNjFkLWY4YjktNGEyMS05ZWE3LThhMTUzNzVkNTk1YQBGAAADeYNnB3er5EGx2ldWxSMw0wcA%2Fwnhl%2F5PB0WwTNAAhKfGPAAAAwsAAABmg%2FTA0IWzSKJuxsADay8wAAL1eAOGAAAAARIAEABYmAw87YJLSIJgkXs%2F%2B5XR&amp;thumbnailType=2&amp;owa=outlook.office.com&amp;scriptVer=2020071201.02&amp;X-OWA-CANARY=UH6RSLgPnkipcR5jN1vDHpDp7PEtLtgYVFIdYc7i_U7p9sYKwbtECsgZThZiF4ct_0-ybS8dAEU.&amp;token=eyJhbGciOiJSUzI1NiIsImtpZCI6IjU2MzU4ODUyMzRCOTI1MkRERTAwNTc2NkQ5RDlGMjc2NTY1RjYzRTIiLCJ4NXQiOiJWaldJVWpTNUpTM2VBRmRtMmRueWRsWmZZLUkiLCJ0eXAiOiJKV1QifQ.eyJvcmlnaW4iOiJodHRwczovL291dGxvb2sub2ZmaWNlLmNvbSIsInVjIjoiMmNkNjU0MTI1ZDFjNDY4YWEzYzYzMzQ0MDgwOTYzYzkiLCJzaWduaW5fc3RhdGUiOiJbXCJrbXNpXCJdIiwidmVyIjoiRXhjaGFuZ2UuQ2FsbGJhY2suVjEiLCJhcHBjdHhzZW5kZXIiOiJPd2FEb3dubG9hZEBjNjQ3NGM1NS1hOTIzLTRkMmEtOWJkNC1lY2UzNzE0OGRiYjIiLCJpc3NyaW5nIjoiV1ciLCJhcHBjdHgiOiJ7XCJtc2V4Y2hwcm90XCI6XCJvd2FcIixcInByaW1hcnlzaWRcIjpcIlMtMS01LTIxLTI4NDE5NjYzODItMjIwNzY3MTkyOC0zODIwNjU4Mzg3LTM1MzIyNDJcIixcInB1aWRcIjpcIjExNTM5MDY2NjA2ODU4MTgwODFcIixcIm9pZFwiOlwiOTdiNThmNTMtOWY1ZS00ZjFkLWJjNTgtNjhiMGEwOTc3NjM2XCIsXCJzY29wZVwiOlwiT3dhRG93bmxvYWRcIn0iLCJuYmYiOjE1OTU0MTU0MTIsImV4cCI6MTU5NTQxNjAxMiwiaXNzIjoiMDAwMDAwMDItMDAwMC0wZmYxLWNlMDAtMDAwMDAwMDAwMDAwQGM2NDc0YzU1LWE5MjMtNGQyYS05YmQ0LWVjZTM3MTQ4ZGJiMiIsImF1ZCI6IjAwMDAwMDAyLTAwMDAtMGZmMS1jZTAwLTAwMDAwMDAwMDAwMC9hdHRhY2htZW50cy5vZmZpY2UubmV0QGM2NDc0YzU1LWE5MjMtNGQyYS05YmQ0LWVjZTM3MTQ4ZGJiMiIsImhhcHAiOiJvd2EifQ.a-ACQVjePKrn93kV8WYgYTrhscTqrabBVEWvWVMeap4b_yCbG2zdDzD_5ubhUw_kXMwVmQbR0cnMxZkAQh4oUurCVmdJAMBX0pQNF9MsA6TE_GLTc1GQx9500FNEzxCKVphMPYo6PS7usUMcHsS3E0z4hgeq-iQEnGXw3bX6U-G8Ku-6-Gq5iEOray64LqvfkMxm3fUE0xdcegy-Muuv5d2RtbaISBN3IIFivQs0CLKa1y78yn2MoCWl58rL8zFjRlVHs5GflkLZfpGEZ-YzsIKIxZ7tAT9zRSQw4w90o1SD0lkVvmtRzqa-9ZONnDKFJu8WAfKg5QnXTPDpjxymlg&amp;animation=tru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736" y="342675"/>
            <a:ext cx="5098473" cy="3397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attachments.office.net/owa/c.f.jago%40bangor.ac.uk/service.svc/s/GetAttachmentThumbnail?id=AQMkAGE3M2RlNjFkLWY4YjktNGEyMS05ZWE3LThhMTUzNzVkNTk1YQBGAAADeYNnB3er5EGx2ldWxSMw0wcA%2Fwnhl%2F5PB0WwTNAAhKfGPAAAAwsAAABmg%2FTA0IWzSKJuxsADay8wAAL1eAOGAAAAARIAEADdJaHWdh5vTZ4TK%2FCJtMNP&amp;thumbnailType=2&amp;owa=outlook.office.com&amp;scriptVer=2020071201.02&amp;X-OWA-CANARY=MZV9jcJcxEOCJgcvgLcqz8CLZ28uLtgYBrDxu19gVW4Mgak8QviW3eqOynCHU8nsayJmHsxR9rY.&amp;token=eyJhbGciOiJSUzI1NiIsImtpZCI6IjU2MzU4ODUyMzRCOTI1MkRERTAwNTc2NkQ5RDlGMjc2NTY1RjYzRTIiLCJ4NXQiOiJWaldJVWpTNUpTM2VBRmRtMmRueWRsWmZZLUkiLCJ0eXAiOiJKV1QifQ.eyJvcmlnaW4iOiJodHRwczovL291dGxvb2sub2ZmaWNlLmNvbSIsInVjIjoiMmNkNjU0MTI1ZDFjNDY4YWEzYzYzMzQ0MDgwOTYzYzkiLCJzaWduaW5fc3RhdGUiOiJbXCJrbXNpXCJdIiwidmVyIjoiRXhjaGFuZ2UuQ2FsbGJhY2suVjEiLCJhcHBjdHhzZW5kZXIiOiJPd2FEb3dubG9hZEBjNjQ3NGM1NS1hOTIzLTRkMmEtOWJkNC1lY2UzNzE0OGRiYjIiLCJpc3NyaW5nIjoiV1ciLCJhcHBjdHgiOiJ7XCJtc2V4Y2hwcm90XCI6XCJvd2FcIixcInByaW1hcnlzaWRcIjpcIlMtMS01LTIxLTI4NDE5NjYzODItMjIwNzY3MTkyOC0zODIwNjU4Mzg3LTM1MzIyNDJcIixcInB1aWRcIjpcIjExNTM5MDY2NjA2ODU4MTgwODFcIixcIm9pZFwiOlwiOTdiNThmNTMtOWY1ZS00ZjFkLWJjNTgtNjhiMGEwOTc3NjM2XCIsXCJzY29wZVwiOlwiT3dhRG93bmxvYWRcIn0iLCJuYmYiOjE1OTU0MTU2MjMsImV4cCI6MTU5NTQxNjIyMywiaXNzIjoiMDAwMDAwMDItMDAwMC0wZmYxLWNlMDAtMDAwMDAwMDAwMDAwQGM2NDc0YzU1LWE5MjMtNGQyYS05YmQ0LWVjZTM3MTQ4ZGJiMiIsImF1ZCI6IjAwMDAwMDAyLTAwMDAtMGZmMS1jZTAwLTAwMDAwMDAwMDAwMC9hdHRhY2htZW50cy5vZmZpY2UubmV0QGM2NDc0YzU1LWE5MjMtNGQyYS05YmQ0LWVjZTM3MTQ4ZGJiMiIsImhhcHAiOiJvd2EifQ.ucbNkF5Ov_US7OQnYuvbolxeMc5uj7zpJeXN2hh1wojwVAInj4ebxXBPfASIY022t-yxdlEqJUOISf6BsscNuFrMcqLyiq-ps9yxW_QBdHRQbM8P63OoK3airq7apzurxG1aAL5A1mXiOr-nPdxrbExc3L__xYdbtk4p1QBTKvm-76mUrRo-M4uK3zKYuK5kinPyWEw8TGsOt8DqNYlMFoSpfiNpy20ZPYYazynn6kKOcG63hnD2HZWOqGFbRq8uXKPOWZhk0RWAGmm5VR5cibysBhRxh7_gfFmFh2Dt-Nss8iOKpbLNu1qY9zC8lTyM4nM1NHbznMLhXDcZJQRZTg&amp;animation=tru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03469" y="362515"/>
            <a:ext cx="4415538" cy="3357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27736" y="4053461"/>
            <a:ext cx="10761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>
                <a:latin typeface="Century Gothic" panose="020B0502020202020204" pitchFamily="34" charset="0"/>
              </a:rPr>
              <a:t>Gwelir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harddwch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yr</a:t>
            </a:r>
            <a:r>
              <a:rPr lang="en-GB" sz="2400" dirty="0">
                <a:latin typeface="Century Gothic" panose="020B0502020202020204" pitchFamily="34" charset="0"/>
              </a:rPr>
              <a:t> un math o </a:t>
            </a:r>
            <a:r>
              <a:rPr lang="en-GB" sz="2400" dirty="0" err="1">
                <a:latin typeface="Century Gothic" panose="020B0502020202020204" pitchFamily="34" charset="0"/>
              </a:rPr>
              <a:t>Galchfaen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Carbonifferaidd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ar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hyd</a:t>
            </a:r>
            <a:r>
              <a:rPr lang="en-GB" sz="2400" dirty="0">
                <a:latin typeface="Century Gothic" panose="020B0502020202020204" pitchFamily="34" charset="0"/>
              </a:rPr>
              <a:t> y </a:t>
            </a:r>
            <a:r>
              <a:rPr lang="en-GB" sz="2400" dirty="0" err="1">
                <a:latin typeface="Century Gothic" panose="020B0502020202020204" pitchFamily="34" charset="0"/>
              </a:rPr>
              <a:t>morlin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rhwng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Lligwy</a:t>
            </a:r>
            <a:r>
              <a:rPr lang="en-GB" sz="2400" dirty="0">
                <a:latin typeface="Century Gothic" panose="020B0502020202020204" pitchFamily="34" charset="0"/>
              </a:rPr>
              <a:t> a </a:t>
            </a:r>
            <a:r>
              <a:rPr lang="en-GB" sz="2400" dirty="0" err="1">
                <a:latin typeface="Century Gothic" panose="020B0502020202020204" pitchFamily="34" charset="0"/>
              </a:rPr>
              <a:t>Moelfre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ym</a:t>
            </a:r>
            <a:r>
              <a:rPr lang="en-GB" sz="2400" dirty="0">
                <a:latin typeface="Century Gothic" panose="020B0502020202020204" pitchFamily="34" charset="0"/>
              </a:rPr>
              <a:t> Môn 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0" y="5388182"/>
            <a:ext cx="12193057" cy="1469818"/>
            <a:chOff x="0" y="5388182"/>
            <a:chExt cx="12193057" cy="1469818"/>
          </a:xfrm>
        </p:grpSpPr>
        <p:grpSp>
          <p:nvGrpSpPr>
            <p:cNvPr id="7" name="Group 6"/>
            <p:cNvGrpSpPr/>
            <p:nvPr/>
          </p:nvGrpSpPr>
          <p:grpSpPr>
            <a:xfrm>
              <a:off x="0" y="5388182"/>
              <a:ext cx="12193057" cy="1469818"/>
              <a:chOff x="0" y="3704122"/>
              <a:chExt cx="12193057" cy="1469818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054" y="3806073"/>
                <a:ext cx="5098415" cy="1367867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70507" y="3961052"/>
                <a:ext cx="1057910" cy="1057910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sp>
            <p:nvSpPr>
              <p:cNvPr id="11" name="Rectangle 10"/>
              <p:cNvSpPr/>
              <p:nvPr/>
            </p:nvSpPr>
            <p:spPr>
              <a:xfrm>
                <a:off x="0" y="3704122"/>
                <a:ext cx="12193057" cy="1469818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7003565" y="5850900"/>
              <a:ext cx="3095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entury Gothic" panose="020B0502020202020204" pitchFamily="34" charset="0"/>
                </a:rPr>
                <a:t>GEOMÔN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8469746" y="49384"/>
            <a:ext cx="3038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Lluniau: </a:t>
            </a:r>
            <a:r>
              <a:rPr lang="en-GB" dirty="0"/>
              <a:t>Stewart Campbell</a:t>
            </a:r>
          </a:p>
        </p:txBody>
      </p:sp>
    </p:spTree>
    <p:extLst>
      <p:ext uri="{BB962C8B-B14F-4D97-AF65-F5344CB8AC3E}">
        <p14:creationId xmlns:p14="http://schemas.microsoft.com/office/powerpoint/2010/main" val="357700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nnnnn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010" y="156754"/>
            <a:ext cx="3007229" cy="4683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0" y="5388182"/>
            <a:ext cx="12193057" cy="1469818"/>
            <a:chOff x="0" y="5388182"/>
            <a:chExt cx="12193057" cy="1469818"/>
          </a:xfrm>
        </p:grpSpPr>
        <p:grpSp>
          <p:nvGrpSpPr>
            <p:cNvPr id="5" name="Group 4"/>
            <p:cNvGrpSpPr/>
            <p:nvPr/>
          </p:nvGrpSpPr>
          <p:grpSpPr>
            <a:xfrm>
              <a:off x="0" y="5388182"/>
              <a:ext cx="12193057" cy="1469818"/>
              <a:chOff x="0" y="3704122"/>
              <a:chExt cx="12193057" cy="1469818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054" y="3806073"/>
                <a:ext cx="5098415" cy="1367867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70507" y="3961052"/>
                <a:ext cx="1057910" cy="1057910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sp>
            <p:nvSpPr>
              <p:cNvPr id="9" name="Rectangle 8"/>
              <p:cNvSpPr/>
              <p:nvPr/>
            </p:nvSpPr>
            <p:spPr>
              <a:xfrm>
                <a:off x="0" y="3704122"/>
                <a:ext cx="12193057" cy="1469818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7003565" y="5850900"/>
              <a:ext cx="3095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entury Gothic" panose="020B0502020202020204" pitchFamily="34" charset="0"/>
                </a:rPr>
                <a:t>GEOMÔN</a:t>
              </a:r>
            </a:p>
          </p:txBody>
        </p:sp>
      </p:grpSp>
      <p:pic>
        <p:nvPicPr>
          <p:cNvPr id="5122" name="Picture 2" descr="Things to do - Great Orme Tramway | North Wales Holiday Cottages and  Farmhouses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8599" y="154265"/>
            <a:ext cx="3502726" cy="2076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62148" y="4459623"/>
            <a:ext cx="2442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rgbClr val="FFFF00"/>
                </a:solidFill>
                <a:latin typeface="Century Gothic" panose="020B0502020202020204" pitchFamily="34" charset="0"/>
              </a:rPr>
              <a:t>Bro </a:t>
            </a:r>
            <a:r>
              <a:rPr lang="en-GB" b="1" dirty="0">
                <a:solidFill>
                  <a:srgbClr val="FFFF00"/>
                </a:solidFill>
                <a:latin typeface="Century Gothic" panose="020B0502020202020204" pitchFamily="34" charset="0"/>
              </a:rPr>
              <a:t>Llangollen</a:t>
            </a:r>
          </a:p>
        </p:txBody>
      </p:sp>
      <p:pic>
        <p:nvPicPr>
          <p:cNvPr id="5124" name="Picture 4" descr="Green Bridge of Wales &amp; Stack Rock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8600" y="2505183"/>
            <a:ext cx="3502725" cy="233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027410" y="2695031"/>
            <a:ext cx="2647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rgbClr val="FFFF00"/>
                </a:solidFill>
                <a:latin typeface="Century Gothic" panose="020B0502020202020204" pitchFamily="34" charset="0"/>
              </a:rPr>
              <a:t>Pont Werdd Cymru, </a:t>
            </a:r>
          </a:p>
          <a:p>
            <a:r>
              <a:rPr lang="en-GB" b="1">
                <a:solidFill>
                  <a:srgbClr val="FFFF00"/>
                </a:solidFill>
                <a:latin typeface="Century Gothic" panose="020B0502020202020204" pitchFamily="34" charset="0"/>
              </a:rPr>
              <a:t>Sir Benfro</a:t>
            </a:r>
            <a:endParaRPr lang="en-GB" b="1" dirty="0">
              <a:solidFill>
                <a:srgbClr val="FFFF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27410" y="154265"/>
            <a:ext cx="2475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rgbClr val="FFFF00"/>
                </a:solidFill>
                <a:latin typeface="Century Gothic" panose="020B0502020202020204" pitchFamily="34" charset="0"/>
              </a:rPr>
              <a:t>Penygogarth, </a:t>
            </a:r>
            <a:r>
              <a:rPr lang="en-GB" b="1" dirty="0">
                <a:solidFill>
                  <a:srgbClr val="FFFF00"/>
                </a:solidFill>
                <a:latin typeface="Century Gothic" panose="020B0502020202020204" pitchFamily="34" charset="0"/>
              </a:rPr>
              <a:t>Llandudno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56240" y="275673"/>
            <a:ext cx="453681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>
                <a:latin typeface="Century Gothic" panose="020B0502020202020204" pitchFamily="34" charset="0"/>
              </a:rPr>
              <a:t>Gwelir y Calchfaen Carbonifferaidd mewn mannau eraill yng Nghymru hefyd, ac mewn rhannau eraill o’r Deyrnas Unedig, yn ogystal ag yn Ewrop a Gogledd America</a:t>
            </a:r>
          </a:p>
          <a:p>
            <a:endParaRPr lang="en-GB" sz="2400">
              <a:latin typeface="Century Gothic" panose="020B0502020202020204" pitchFamily="34" charset="0"/>
            </a:endParaRPr>
          </a:p>
          <a:p>
            <a:r>
              <a:rPr lang="en-GB" sz="2400">
                <a:latin typeface="Century Gothic" panose="020B0502020202020204" pitchFamily="34" charset="0"/>
              </a:rPr>
              <a:t>Roedd y moroedd cwrel bas yn eang iawn, ac fe ffynnodd y riffiau am filiynau o flynyddoedd</a:t>
            </a:r>
            <a:endParaRPr lang="en-GB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90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nnnnn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0" y="5388182"/>
            <a:ext cx="12193057" cy="1469818"/>
            <a:chOff x="0" y="5388182"/>
            <a:chExt cx="12193057" cy="1469818"/>
          </a:xfrm>
        </p:grpSpPr>
        <p:grpSp>
          <p:nvGrpSpPr>
            <p:cNvPr id="4" name="Group 3"/>
            <p:cNvGrpSpPr/>
            <p:nvPr/>
          </p:nvGrpSpPr>
          <p:grpSpPr>
            <a:xfrm>
              <a:off x="0" y="5388182"/>
              <a:ext cx="12193057" cy="1469818"/>
              <a:chOff x="0" y="3704122"/>
              <a:chExt cx="12193057" cy="1469818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054" y="3806073"/>
                <a:ext cx="5098415" cy="1367867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70507" y="3961052"/>
                <a:ext cx="1057910" cy="1057910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sp>
            <p:nvSpPr>
              <p:cNvPr id="8" name="Rectangle 7"/>
              <p:cNvSpPr/>
              <p:nvPr/>
            </p:nvSpPr>
            <p:spPr>
              <a:xfrm>
                <a:off x="0" y="3704122"/>
                <a:ext cx="12193057" cy="1469818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>
              <a:off x="7003565" y="5850900"/>
              <a:ext cx="3095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entury Gothic" panose="020B0502020202020204" pitchFamily="34" charset="0"/>
                </a:rPr>
                <a:t>GEOMÔN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593590" y="578796"/>
            <a:ext cx="711962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>
                <a:latin typeface="Century Gothic" panose="020B0502020202020204" pitchFamily="34" charset="0"/>
              </a:rPr>
              <a:t>I grynhoi   </a:t>
            </a:r>
          </a:p>
          <a:p>
            <a:endParaRPr lang="en-GB" sz="2400">
              <a:latin typeface="Century Gothic" panose="020B0502020202020204" pitchFamily="34" charset="0"/>
            </a:endParaRPr>
          </a:p>
          <a:p>
            <a:r>
              <a:rPr lang="en-GB" sz="2400">
                <a:latin typeface="Century Gothic" panose="020B0502020202020204" pitchFamily="34" charset="0"/>
              </a:rPr>
              <a:t>Cafwyd y Calchfaen Carbonifferaidd yn sgil newid hinsawdd o ganlyniad i ddrifft cyfandirol</a:t>
            </a:r>
          </a:p>
          <a:p>
            <a:endParaRPr lang="en-GB" sz="2400">
              <a:latin typeface="Century Gothic" panose="020B0502020202020204" pitchFamily="34" charset="0"/>
            </a:endParaRPr>
          </a:p>
          <a:p>
            <a:r>
              <a:rPr lang="en-GB" sz="2400">
                <a:latin typeface="Century Gothic" panose="020B0502020202020204" pitchFamily="34" charset="0"/>
              </a:rPr>
              <a:t>Symudodd y drifft cyfandirol y Deyrnas Unedig i ranbarth a chanddo hinsawdd drofannol </a:t>
            </a:r>
          </a:p>
          <a:p>
            <a:endParaRPr lang="en-GB" sz="2400">
              <a:latin typeface="Century Gothic" panose="020B0502020202020204" pitchFamily="34" charset="0"/>
            </a:endParaRPr>
          </a:p>
          <a:p>
            <a:r>
              <a:rPr lang="en-GB" sz="2400">
                <a:latin typeface="Century Gothic" panose="020B0502020202020204" pitchFamily="34" charset="0"/>
              </a:rPr>
              <a:t>Roedd y Ddaear yn ei chyfanrwydd 6ºC yn gynhesach yn y Cyfnod Carbonifferaidd nag ydyw erbyn hyn</a:t>
            </a:r>
            <a:endParaRPr lang="en-GB" sz="2400" dirty="0">
              <a:latin typeface="Century Gothic" panose="020B0502020202020204" pitchFamily="34" charset="0"/>
            </a:endParaRPr>
          </a:p>
        </p:txBody>
      </p:sp>
      <p:pic>
        <p:nvPicPr>
          <p:cNvPr id="10" name="Picture 2" descr="DSCN112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075" y="42316"/>
            <a:ext cx="4210050" cy="5209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785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 descr="Antarctica is colder than the Arctic, but it's still losing ice | NOAA  Climate.go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057" cy="5342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nnnnn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0" y="5388182"/>
            <a:ext cx="12193057" cy="1469818"/>
            <a:chOff x="0" y="5388182"/>
            <a:chExt cx="12193057" cy="1469818"/>
          </a:xfrm>
        </p:grpSpPr>
        <p:grpSp>
          <p:nvGrpSpPr>
            <p:cNvPr id="4" name="Group 3"/>
            <p:cNvGrpSpPr/>
            <p:nvPr/>
          </p:nvGrpSpPr>
          <p:grpSpPr>
            <a:xfrm>
              <a:off x="0" y="5388182"/>
              <a:ext cx="12193057" cy="1469818"/>
              <a:chOff x="0" y="3704122"/>
              <a:chExt cx="12193057" cy="1469818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054" y="3806073"/>
                <a:ext cx="5098415" cy="1367867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70507" y="3961052"/>
                <a:ext cx="1057910" cy="1057910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sp>
            <p:nvSpPr>
              <p:cNvPr id="8" name="Rectangle 7"/>
              <p:cNvSpPr/>
              <p:nvPr/>
            </p:nvSpPr>
            <p:spPr>
              <a:xfrm>
                <a:off x="0" y="3704122"/>
                <a:ext cx="12193057" cy="1469818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>
              <a:off x="7003565" y="5850900"/>
              <a:ext cx="3095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entury Gothic" panose="020B0502020202020204" pitchFamily="34" charset="0"/>
                </a:rPr>
                <a:t>GEOMÔN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949960" y="472656"/>
            <a:ext cx="1088136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>
                <a:latin typeface="Century Gothic" panose="020B0502020202020204" pitchFamily="34" charset="0"/>
              </a:rPr>
              <a:t>Enghraifft o newid hinsawdd fyd-eang o ganlyniad i lai o egni’r haul yn cyrraedd y Ddaear </a:t>
            </a:r>
            <a:endParaRPr lang="en-GB" sz="3200" b="1" dirty="0">
              <a:latin typeface="Century Gothic" panose="020B0502020202020204" pitchFamily="34" charset="0"/>
            </a:endParaRPr>
          </a:p>
          <a:p>
            <a:pPr algn="ctr"/>
            <a:endParaRPr lang="en-GB" sz="3200" b="1" dirty="0">
              <a:latin typeface="Century Gothic" panose="020B0502020202020204" pitchFamily="34" charset="0"/>
            </a:endParaRPr>
          </a:p>
          <a:p>
            <a:pPr algn="ctr"/>
            <a:endParaRPr lang="en-GB" sz="3200" b="1" dirty="0">
              <a:latin typeface="Century Gothic" panose="020B0502020202020204" pitchFamily="34" charset="0"/>
            </a:endParaRPr>
          </a:p>
          <a:p>
            <a:pPr algn="ctr"/>
            <a:r>
              <a:rPr lang="en-GB" sz="4400" b="1">
                <a:latin typeface="Century Gothic" panose="020B0502020202020204" pitchFamily="34" charset="0"/>
              </a:rPr>
              <a:t>Y CLOG-GLAI</a:t>
            </a:r>
            <a:endParaRPr lang="en-GB" sz="44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61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0000">
        <p:circle/>
      </p:transition>
    </mc:Choice>
    <mc:Fallback xmlns="">
      <p:transition spd="slow" advClick="0" advTm="10000">
        <p:circl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N680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5210" y="189165"/>
            <a:ext cx="6844937" cy="5133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955584" y="189165"/>
            <a:ext cx="423641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>
                <a:latin typeface="Century Gothic" panose="020B0502020202020204" pitchFamily="34" charset="0"/>
              </a:rPr>
              <a:t>Wrth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ymyl</a:t>
            </a:r>
            <a:r>
              <a:rPr lang="en-GB" sz="2400" dirty="0">
                <a:latin typeface="Century Gothic" panose="020B0502020202020204" pitchFamily="34" charset="0"/>
              </a:rPr>
              <a:t> y </a:t>
            </a:r>
            <a:r>
              <a:rPr lang="en-GB" sz="2400" dirty="0" err="1">
                <a:latin typeface="Century Gothic" panose="020B0502020202020204" pitchFamily="34" charset="0"/>
              </a:rPr>
              <a:t>Calchfaen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Carbonifferaidd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yn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Nhraeth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Coch</a:t>
            </a:r>
            <a:r>
              <a:rPr lang="en-GB" sz="2400" dirty="0">
                <a:latin typeface="Century Gothic" panose="020B0502020202020204" pitchFamily="34" charset="0"/>
              </a:rPr>
              <a:t>, </a:t>
            </a:r>
            <a:r>
              <a:rPr lang="en-GB" sz="2400" dirty="0" err="1">
                <a:latin typeface="Century Gothic" panose="020B0502020202020204" pitchFamily="34" charset="0"/>
              </a:rPr>
              <a:t>ceir</a:t>
            </a:r>
            <a:r>
              <a:rPr lang="en-GB" sz="2400" dirty="0">
                <a:latin typeface="Century Gothic" panose="020B0502020202020204" pitchFamily="34" charset="0"/>
              </a:rPr>
              <a:t> y </a:t>
            </a:r>
            <a:r>
              <a:rPr lang="en-GB" sz="2400" dirty="0" err="1">
                <a:latin typeface="Century Gothic" panose="020B0502020202020204" pitchFamily="34" charset="0"/>
              </a:rPr>
              <a:t>dyddodyn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dinod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hwn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sydd</a:t>
            </a:r>
            <a:r>
              <a:rPr lang="en-GB" sz="2400" dirty="0">
                <a:latin typeface="Century Gothic" panose="020B0502020202020204" pitchFamily="34" charset="0"/>
              </a:rPr>
              <a:t>, </a:t>
            </a:r>
            <a:r>
              <a:rPr lang="en-GB" sz="2400" dirty="0" err="1">
                <a:latin typeface="Century Gothic" panose="020B0502020202020204" pitchFamily="34" charset="0"/>
              </a:rPr>
              <a:t>er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hynny</a:t>
            </a:r>
            <a:r>
              <a:rPr lang="en-GB" sz="2400" dirty="0">
                <a:latin typeface="Century Gothic" panose="020B0502020202020204" pitchFamily="34" charset="0"/>
              </a:rPr>
              <a:t>, </a:t>
            </a:r>
            <a:r>
              <a:rPr lang="en-GB" sz="2400" dirty="0" err="1">
                <a:latin typeface="Century Gothic" panose="020B0502020202020204" pitchFamily="34" charset="0"/>
              </a:rPr>
              <a:t>yr</a:t>
            </a:r>
            <a:r>
              <a:rPr lang="en-GB" sz="2400" dirty="0">
                <a:latin typeface="Century Gothic" panose="020B0502020202020204" pitchFamily="34" charset="0"/>
              </a:rPr>
              <a:t> un </a:t>
            </a:r>
            <a:r>
              <a:rPr lang="en-GB" sz="2400" dirty="0" err="1">
                <a:latin typeface="Century Gothic" panose="020B0502020202020204" pitchFamily="34" charset="0"/>
              </a:rPr>
              <a:t>mor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gyfoethog</a:t>
            </a:r>
            <a:r>
              <a:rPr lang="en-GB" sz="2400" dirty="0">
                <a:latin typeface="Century Gothic" panose="020B0502020202020204" pitchFamily="34" charset="0"/>
              </a:rPr>
              <a:t> o ran </a:t>
            </a:r>
            <a:r>
              <a:rPr lang="en-GB" sz="2400" dirty="0" err="1">
                <a:latin typeface="Century Gothic" panose="020B0502020202020204" pitchFamily="34" charset="0"/>
              </a:rPr>
              <a:t>tystiolaeth</a:t>
            </a:r>
            <a:r>
              <a:rPr lang="en-GB" sz="2400" dirty="0">
                <a:latin typeface="Century Gothic" panose="020B0502020202020204" pitchFamily="34" charset="0"/>
              </a:rPr>
              <a:t> o </a:t>
            </a:r>
            <a:r>
              <a:rPr lang="en-GB" sz="2400" dirty="0" err="1">
                <a:latin typeface="Century Gothic" panose="020B0502020202020204" pitchFamily="34" charset="0"/>
              </a:rPr>
              <a:t>newid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hinsawdd</a:t>
            </a:r>
            <a:r>
              <a:rPr lang="en-GB" sz="2400" dirty="0">
                <a:latin typeface="Century Gothic" panose="020B0502020202020204" pitchFamily="34" charset="0"/>
              </a:rPr>
              <a:t>       </a:t>
            </a:r>
          </a:p>
          <a:p>
            <a:endParaRPr lang="en-GB" sz="2400" dirty="0">
              <a:latin typeface="Century Gothic" panose="020B0502020202020204" pitchFamily="34" charset="0"/>
            </a:endParaRPr>
          </a:p>
          <a:p>
            <a:r>
              <a:rPr lang="en-GB" sz="2400" dirty="0" err="1">
                <a:latin typeface="Century Gothic" panose="020B0502020202020204" pitchFamily="34" charset="0"/>
              </a:rPr>
              <a:t>Fe’i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gelwir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yn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Glog-glai</a:t>
            </a:r>
            <a:r>
              <a:rPr lang="en-GB" sz="2400" dirty="0">
                <a:latin typeface="Century Gothic" panose="020B0502020202020204" pitchFamily="34" charset="0"/>
              </a:rPr>
              <a:t> a </a:t>
            </a:r>
            <a:r>
              <a:rPr lang="en-GB" sz="2400" dirty="0" err="1">
                <a:latin typeface="Century Gothic" panose="020B0502020202020204" pitchFamily="34" charset="0"/>
              </a:rPr>
              <a:t>gafodd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ei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ddyddodi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gan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rewlif</a:t>
            </a:r>
            <a:r>
              <a:rPr lang="en-GB" sz="2400" dirty="0">
                <a:latin typeface="Century Gothic" panose="020B0502020202020204" pitchFamily="34" charset="0"/>
              </a:rPr>
              <a:t> a </a:t>
            </a:r>
            <a:r>
              <a:rPr lang="en-GB" sz="2400" dirty="0" err="1">
                <a:latin typeface="Century Gothic" panose="020B0502020202020204" pitchFamily="34" charset="0"/>
              </a:rPr>
              <a:t>enciliodd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yn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ystod</a:t>
            </a:r>
            <a:r>
              <a:rPr lang="en-GB" sz="2400" dirty="0">
                <a:latin typeface="Century Gothic" panose="020B0502020202020204" pitchFamily="34" charset="0"/>
              </a:rPr>
              <a:t> y </a:t>
            </a:r>
            <a:r>
              <a:rPr lang="en-GB" sz="2400" dirty="0" err="1">
                <a:latin typeface="Century Gothic" panose="020B0502020202020204" pitchFamily="34" charset="0"/>
              </a:rPr>
              <a:t>Cyfnod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Cwaternaidd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>
                <a:solidFill>
                  <a:srgbClr val="FF0000"/>
                </a:solidFill>
                <a:latin typeface="Century Gothic" panose="020B0502020202020204" pitchFamily="34" charset="0"/>
              </a:rPr>
              <a:t>(2.6 </a:t>
            </a:r>
            <a:r>
              <a:rPr lang="en-GB" sz="2400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miliwn</a:t>
            </a:r>
            <a:r>
              <a:rPr lang="en-GB" sz="2400" dirty="0">
                <a:solidFill>
                  <a:srgbClr val="FF0000"/>
                </a:solidFill>
                <a:latin typeface="Century Gothic" panose="020B0502020202020204" pitchFamily="34" charset="0"/>
              </a:rPr>
              <a:t> o </a:t>
            </a:r>
            <a:r>
              <a:rPr lang="en-GB" sz="2400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flynyddoedd</a:t>
            </a:r>
            <a:r>
              <a:rPr lang="en-GB" sz="2400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yn</a:t>
            </a:r>
            <a:r>
              <a:rPr lang="en-GB" sz="2400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ôl</a:t>
            </a:r>
            <a:r>
              <a:rPr lang="en-GB" sz="2400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hyd</a:t>
            </a:r>
            <a:r>
              <a:rPr lang="en-GB" sz="2400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heddiw</a:t>
            </a:r>
            <a:r>
              <a:rPr lang="en-GB" sz="2400" dirty="0">
                <a:solidFill>
                  <a:srgbClr val="FF0000"/>
                </a:solidFill>
                <a:latin typeface="Century Gothic" panose="020B0502020202020204" pitchFamily="34" charset="0"/>
              </a:rPr>
              <a:t>)</a:t>
            </a:r>
          </a:p>
          <a:p>
            <a:endParaRPr lang="en-GB" sz="2400" dirty="0">
              <a:latin typeface="Century Gothic" panose="020B0502020202020204" pitchFamily="34" charset="0"/>
            </a:endParaRPr>
          </a:p>
          <a:p>
            <a:endParaRPr lang="en-GB" sz="2400" dirty="0">
              <a:latin typeface="Century Gothic" panose="020B0502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0" y="5388182"/>
            <a:ext cx="12193057" cy="1469818"/>
            <a:chOff x="0" y="5388182"/>
            <a:chExt cx="12193057" cy="1469818"/>
          </a:xfrm>
        </p:grpSpPr>
        <p:grpSp>
          <p:nvGrpSpPr>
            <p:cNvPr id="6" name="Group 5"/>
            <p:cNvGrpSpPr/>
            <p:nvPr/>
          </p:nvGrpSpPr>
          <p:grpSpPr>
            <a:xfrm>
              <a:off x="0" y="5388182"/>
              <a:ext cx="12193057" cy="1469818"/>
              <a:chOff x="0" y="3704122"/>
              <a:chExt cx="12193057" cy="1469818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054" y="3806073"/>
                <a:ext cx="5098415" cy="1367867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70507" y="3961052"/>
                <a:ext cx="1057910" cy="1057910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sp>
            <p:nvSpPr>
              <p:cNvPr id="10" name="Rectangle 9"/>
              <p:cNvSpPr/>
              <p:nvPr/>
            </p:nvSpPr>
            <p:spPr>
              <a:xfrm>
                <a:off x="0" y="3704122"/>
                <a:ext cx="12193057" cy="1469818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7003565" y="5850900"/>
              <a:ext cx="3095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entury Gothic" panose="020B0502020202020204" pitchFamily="34" charset="0"/>
                </a:rPr>
                <a:t>GEOMÔN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3776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3057" cy="1396105"/>
          </a:xfrm>
          <a:prstGeom prst="rect">
            <a:avLst/>
          </a:prstGeom>
        </p:spPr>
      </p:pic>
      <p:pic>
        <p:nvPicPr>
          <p:cNvPr id="10" name="Picture 2" descr="RWB coral ree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9421" y="1988006"/>
            <a:ext cx="4014470" cy="3224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9579853"/>
              </p:ext>
            </p:extLst>
          </p:nvPr>
        </p:nvGraphicFramePr>
        <p:xfrm>
          <a:off x="6232774" y="1992534"/>
          <a:ext cx="5065937" cy="32243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6" name="Photo Editor Photo" r:id="rId5" imgW="5714286" imgH="3790476" progId="MSPhotoEd.3">
                  <p:embed/>
                </p:oleObj>
              </mc:Choice>
              <mc:Fallback>
                <p:oleObj name="Photo Editor Photo" r:id="rId5" imgW="5714286" imgH="3790476" progId="MSPhotoEd.3">
                  <p:embed/>
                  <p:pic>
                    <p:nvPicPr>
                      <p:cNvPr id="6963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2774" y="1992534"/>
                        <a:ext cx="5065937" cy="32243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0" y="233680"/>
            <a:ext cx="120497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>
                <a:latin typeface="Century Gothic" panose="020B0502020202020204" pitchFamily="34" charset="0"/>
              </a:rPr>
              <a:t>Y NEWID MAWR YN YR HINSAWDD YN </a:t>
            </a:r>
          </a:p>
          <a:p>
            <a:pPr algn="ctr"/>
            <a:r>
              <a:rPr lang="en-GB" sz="3600" b="1">
                <a:latin typeface="Century Gothic" panose="020B0502020202020204" pitchFamily="34" charset="0"/>
              </a:rPr>
              <a:t>Y GORFFENNOL DAEAREGOL:</a:t>
            </a:r>
            <a:endParaRPr lang="en-GB" sz="3600" b="1" dirty="0">
              <a:latin typeface="Century Gothic" panose="020B0502020202020204" pitchFamily="34" charset="0"/>
            </a:endParaRPr>
          </a:p>
          <a:p>
            <a:pPr algn="ctr"/>
            <a:r>
              <a:rPr lang="en-GB" sz="3600" b="1">
                <a:latin typeface="Century Gothic" panose="020B0502020202020204" pitchFamily="34" charset="0"/>
              </a:rPr>
              <a:t>TYSTIOLAETH O GREIGIAU YNYS MÔN</a:t>
            </a:r>
            <a:endParaRPr lang="en-GB" sz="3600" b="1" dirty="0">
              <a:latin typeface="Century Gothic" panose="020B050202020202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0" y="5388182"/>
            <a:ext cx="12193057" cy="1469818"/>
            <a:chOff x="0" y="5388182"/>
            <a:chExt cx="12193057" cy="1469818"/>
          </a:xfrm>
        </p:grpSpPr>
        <p:grpSp>
          <p:nvGrpSpPr>
            <p:cNvPr id="14" name="Group 13"/>
            <p:cNvGrpSpPr/>
            <p:nvPr/>
          </p:nvGrpSpPr>
          <p:grpSpPr>
            <a:xfrm>
              <a:off x="0" y="5388182"/>
              <a:ext cx="12193057" cy="1469818"/>
              <a:chOff x="0" y="3704122"/>
              <a:chExt cx="12193057" cy="1469818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054" y="3806073"/>
                <a:ext cx="5098415" cy="1367867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70507" y="3961052"/>
                <a:ext cx="1057910" cy="1057910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sp>
            <p:nvSpPr>
              <p:cNvPr id="18" name="Rectangle 17"/>
              <p:cNvSpPr/>
              <p:nvPr/>
            </p:nvSpPr>
            <p:spPr>
              <a:xfrm>
                <a:off x="0" y="3704122"/>
                <a:ext cx="12193057" cy="1469818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7003565" y="5850900"/>
              <a:ext cx="3095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entury Gothic" panose="020B0502020202020204" pitchFamily="34" charset="0"/>
                </a:rPr>
                <a:t>GEOMÔN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2047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5000">
        <p:circle/>
      </p:transition>
    </mc:Choice>
    <mc:Fallback xmlns="">
      <p:transition spd="slow" advClick="0" advTm="15000">
        <p:circl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0426871"/>
              </p:ext>
            </p:extLst>
          </p:nvPr>
        </p:nvGraphicFramePr>
        <p:xfrm>
          <a:off x="642030" y="99971"/>
          <a:ext cx="3816747" cy="2577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7" name="Photo Editor Photo" r:id="rId3" imgW="5714286" imgH="3790476" progId="MSPhotoEd.3">
                  <p:embed/>
                </p:oleObj>
              </mc:Choice>
              <mc:Fallback>
                <p:oleObj name="Photo Editor Photo" r:id="rId3" imgW="5714286" imgH="3790476" progId="MSPhotoEd.3">
                  <p:embed/>
                  <p:pic>
                    <p:nvPicPr>
                      <p:cNvPr id="6963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030" y="99971"/>
                        <a:ext cx="3816747" cy="25779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294" name="Picture 6" descr="The Ellsworth Mountain Range peeks above the surface of the kilometres-thick ice sheet in Antarctica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030" y="2959574"/>
            <a:ext cx="3816747" cy="2189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37452" y="1662494"/>
            <a:ext cx="702812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>
                <a:latin typeface="Century Gothic" panose="020B0502020202020204" pitchFamily="34" charset="0"/>
              </a:rPr>
              <a:t>Cychwynnodd y Cyfnod Cwaternaidd 2.6 miliwn o flynyddoedd yn ôl, ac fe’i nodweddwyd gan amrywiadau hinsoddol eithafol, gyda 5 prif gyfnod oer iawn oedd wedi creu rhewlifoedd a llenni iâ eang              </a:t>
            </a:r>
          </a:p>
          <a:p>
            <a:endParaRPr lang="en-GB" sz="2400">
              <a:latin typeface="Century Gothic" panose="020B0502020202020204" pitchFamily="34" charset="0"/>
            </a:endParaRPr>
          </a:p>
          <a:p>
            <a:r>
              <a:rPr lang="en-GB" sz="2400">
                <a:latin typeface="Century Gothic" panose="020B0502020202020204" pitchFamily="34" charset="0"/>
              </a:rPr>
              <a:t>Gellir gweld tystiolaeth o’r cyfnod oer diwethaf ym Môn </a:t>
            </a:r>
            <a:endParaRPr lang="en-GB" sz="2400" dirty="0">
              <a:latin typeface="Century Gothic" panose="020B0502020202020204" pitchFamily="34" charset="0"/>
            </a:endParaRPr>
          </a:p>
          <a:p>
            <a:endParaRPr lang="en-GB" sz="2400" dirty="0">
              <a:latin typeface="Century Gothic" panose="020B05020202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5388182"/>
            <a:ext cx="12193057" cy="1469818"/>
            <a:chOff x="0" y="5388182"/>
            <a:chExt cx="12193057" cy="1469818"/>
          </a:xfrm>
        </p:grpSpPr>
        <p:grpSp>
          <p:nvGrpSpPr>
            <p:cNvPr id="8" name="Group 7"/>
            <p:cNvGrpSpPr/>
            <p:nvPr/>
          </p:nvGrpSpPr>
          <p:grpSpPr>
            <a:xfrm>
              <a:off x="0" y="5388182"/>
              <a:ext cx="12193057" cy="1469818"/>
              <a:chOff x="0" y="3704122"/>
              <a:chExt cx="12193057" cy="1469818"/>
            </a:xfrm>
          </p:grpSpPr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054" y="3806073"/>
                <a:ext cx="5098415" cy="1367867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70507" y="3961052"/>
                <a:ext cx="1057910" cy="1057910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sp>
            <p:nvSpPr>
              <p:cNvPr id="12" name="Rectangle 11"/>
              <p:cNvSpPr/>
              <p:nvPr/>
            </p:nvSpPr>
            <p:spPr>
              <a:xfrm>
                <a:off x="0" y="3704122"/>
                <a:ext cx="12193057" cy="1469818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7003565" y="5850900"/>
              <a:ext cx="3095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entury Gothic" panose="020B0502020202020204" pitchFamily="34" charset="0"/>
                </a:rPr>
                <a:t>GEOMÔN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037452" y="60194"/>
            <a:ext cx="69468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>
                <a:latin typeface="Century Gothic" panose="020B0502020202020204" pitchFamily="34" charset="0"/>
              </a:rPr>
              <a:t>Ffurfiant daearegol yw’r clog-glai, sy’n arwydd o hinsawdd eithriadol o oer - RHEWLIFOL</a:t>
            </a:r>
            <a:endParaRPr lang="en-GB" sz="2400" dirty="0">
              <a:latin typeface="Century Gothic" panose="020B0502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37452" y="4771539"/>
            <a:ext cx="5473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>
                <a:solidFill>
                  <a:srgbClr val="FF0000"/>
                </a:solidFill>
                <a:latin typeface="Century Gothic" panose="020B0502020202020204" pitchFamily="34" charset="0"/>
              </a:rPr>
              <a:t>Sut ydym yn gwybod?</a:t>
            </a:r>
            <a:endParaRPr lang="en-GB" sz="2400" b="1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893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nnnnn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0" y="5388182"/>
            <a:ext cx="12193057" cy="1469818"/>
            <a:chOff x="0" y="5388182"/>
            <a:chExt cx="12193057" cy="1469818"/>
          </a:xfrm>
        </p:grpSpPr>
        <p:grpSp>
          <p:nvGrpSpPr>
            <p:cNvPr id="4" name="Group 3"/>
            <p:cNvGrpSpPr/>
            <p:nvPr/>
          </p:nvGrpSpPr>
          <p:grpSpPr>
            <a:xfrm>
              <a:off x="0" y="5388182"/>
              <a:ext cx="12193057" cy="1469818"/>
              <a:chOff x="0" y="3704122"/>
              <a:chExt cx="12193057" cy="1469818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054" y="3806073"/>
                <a:ext cx="5098415" cy="1367867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70507" y="3961052"/>
                <a:ext cx="1057910" cy="1057910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sp>
            <p:nvSpPr>
              <p:cNvPr id="8" name="Rectangle 7"/>
              <p:cNvSpPr/>
              <p:nvPr/>
            </p:nvSpPr>
            <p:spPr>
              <a:xfrm>
                <a:off x="0" y="3704122"/>
                <a:ext cx="12193057" cy="1469818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>
              <a:off x="7003565" y="5850900"/>
              <a:ext cx="3095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entury Gothic" panose="020B0502020202020204" pitchFamily="34" charset="0"/>
                </a:rPr>
                <a:t>GEOMÔN</a:t>
              </a:r>
            </a:p>
          </p:txBody>
        </p:sp>
      </p:grp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1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565" y="293709"/>
            <a:ext cx="3823931" cy="2867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900"/>
                    </a14:imgEffect>
                    <a14:imgEffect>
                      <a14:saturation sat="17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6194" y="278900"/>
            <a:ext cx="3750700" cy="2897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 descr="DSCN1086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53400" y="237286"/>
            <a:ext cx="3943930" cy="2956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22012" y="3446784"/>
            <a:ext cx="108904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>
                <a:latin typeface="Century Gothic" panose="020B0502020202020204" pitchFamily="34" charset="0"/>
              </a:rPr>
              <a:t>Mae’r Clog-glai’n cynnwys darnau o gerrig nad ydynt i’w cael yng Ngogledd Cymru. Daeth rhai o’r darnau o Ogledd Lloegr.        </a:t>
            </a:r>
          </a:p>
          <a:p>
            <a:endParaRPr lang="en-GB" sz="2400">
              <a:latin typeface="Century Gothic" panose="020B0502020202020204" pitchFamily="34" charset="0"/>
            </a:endParaRPr>
          </a:p>
          <a:p>
            <a:r>
              <a:rPr lang="en-GB" sz="2400">
                <a:latin typeface="Century Gothic" panose="020B0502020202020204" pitchFamily="34" charset="0"/>
              </a:rPr>
              <a:t>Mae’r rhannau ohonynt sy’n glai yn goch – sy’n deillio o gerrig coch a geir o dan wely Môr Iwerddon </a:t>
            </a:r>
            <a:endParaRPr lang="en-GB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836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attachments.office.net/owa/c.f.jago%40bangor.ac.uk/service.svc/s/GetAttachmentThumbnail?id=AQMkAGE3M2RlNjFkLWY4YjktNGEyMS05ZWE3LThhMTUzNzVkNTk1YQBGAAADeYNnB3er5EGx2ldWxSMw0wcA%2Fwnhl%2F5PB0WwTNAAhKfGPAAAAwsAAABmg%2FTA0IWzSKJuxsADay8wAAL1eAOGAAAAARIAEAC1WOsjiP5nRYpDJH2z%2BXVg&amp;thumbnailType=2&amp;owa=outlook.office.com&amp;scriptVer=2020071201.02&amp;X-OWA-CANARY=WBDj3JNHa0SGINsx5kqh6PAIfeBALtgYbU9QdHrSizeL3fheuLOtBJPxatA84Qm6YRbvdtdVmpY.&amp;token=eyJhbGciOiJSUzI1NiIsImtpZCI6IjU2MzU4ODUyMzRCOTI1MkRERTAwNTc2NkQ5RDlGMjc2NTY1RjYzRTIiLCJ4NXQiOiJWaldJVWpTNUpTM2VBRmRtMmRueWRsWmZZLUkiLCJ0eXAiOiJKV1QifQ.eyJvcmlnaW4iOiJodHRwczovL291dGxvb2sub2ZmaWNlLmNvbSIsInVjIjoiMmNkNjU0MTI1ZDFjNDY4YWEzYzYzMzQ0MDgwOTYzYzkiLCJzaWduaW5fc3RhdGUiOiJbXCJrbXNpXCJdIiwidmVyIjoiRXhjaGFuZ2UuQ2FsbGJhY2suVjEiLCJhcHBjdHhzZW5kZXIiOiJPd2FEb3dubG9hZEBjNjQ3NGM1NS1hOTIzLTRkMmEtOWJkNC1lY2UzNzE0OGRiYjIiLCJpc3NyaW5nIjoiV1ciLCJhcHBjdHgiOiJ7XCJtc2V4Y2hwcm90XCI6XCJvd2FcIixcInByaW1hcnlzaWRcIjpcIlMtMS01LTIxLTI4NDE5NjYzODItMjIwNzY3MTkyOC0zODIwNjU4Mzg3LTM1MzIyNDJcIixcInB1aWRcIjpcIjExNTM5MDY2NjA2ODU4MTgwODFcIixcIm9pZFwiOlwiOTdiNThmNTMtOWY1ZS00ZjFkLWJjNTgtNjhiMGEwOTc3NjM2XCIsXCJzY29wZVwiOlwiT3dhRG93bmxvYWRcIn0iLCJuYmYiOjE1OTU0MjM1NDQsImV4cCI6MTU5NTQyNDE0NCwiaXNzIjoiMDAwMDAwMDItMDAwMC0wZmYxLWNlMDAtMDAwMDAwMDAwMDAwQGM2NDc0YzU1LWE5MjMtNGQyYS05YmQ0LWVjZTM3MTQ4ZGJiMiIsImF1ZCI6IjAwMDAwMDAyLTAwMDAtMGZmMS1jZTAwLTAwMDAwMDAwMDAwMC9hdHRhY2htZW50cy5vZmZpY2UubmV0QGM2NDc0YzU1LWE5MjMtNGQyYS05YmQ0LWVjZTM3MTQ4ZGJiMiIsImhhcHAiOiJvd2EifQ.tmpBUv7Sj7ixrHuJShBokCv3HQNuQrN_5QSjVwvoDAfCXfxwq1tIeFu0JaUvDotPK1INJvyzV17_CeRyHnRdJ4YIFHQ4fyK2eVeTLj2_CmKscnxtVSd67ediPpu4ZGH1LFziWoF2HHPLQROploWx6etUQGzbY8AB9Cda3cCBe7o5r1QIm-49DRYbkLw7HcN75GN_GCSj8p4EfZ0gjp3T--z3Wr_tBoNi5yxl1rG6Pt9AAh85XJ8A-py0QexpzZIRJ9Qf4KfAVVcka2slJiJnVY0Ny0dBiI6mLywYcNHsF7Ez0LwGIE3M1aRY6MCx4NEmYh-AmxK3wecfE4ncWukZXg&amp;animation=tru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051" y="718029"/>
            <a:ext cx="6152489" cy="4100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0" y="5388182"/>
            <a:ext cx="12193057" cy="1469818"/>
            <a:chOff x="0" y="5388182"/>
            <a:chExt cx="12193057" cy="1469818"/>
          </a:xfrm>
        </p:grpSpPr>
        <p:grpSp>
          <p:nvGrpSpPr>
            <p:cNvPr id="5" name="Group 4"/>
            <p:cNvGrpSpPr/>
            <p:nvPr/>
          </p:nvGrpSpPr>
          <p:grpSpPr>
            <a:xfrm>
              <a:off x="0" y="5388182"/>
              <a:ext cx="12193057" cy="1469818"/>
              <a:chOff x="0" y="3704122"/>
              <a:chExt cx="12193057" cy="1469818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054" y="3806073"/>
                <a:ext cx="5098415" cy="1367867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70507" y="3961052"/>
                <a:ext cx="1057910" cy="1057910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sp>
            <p:nvSpPr>
              <p:cNvPr id="9" name="Rectangle 8"/>
              <p:cNvSpPr/>
              <p:nvPr/>
            </p:nvSpPr>
            <p:spPr>
              <a:xfrm>
                <a:off x="0" y="3704122"/>
                <a:ext cx="12193057" cy="1469818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7003565" y="5850900"/>
              <a:ext cx="3095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entury Gothic" panose="020B0502020202020204" pitchFamily="34" charset="0"/>
                </a:rPr>
                <a:t>GEOMÔN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676539" y="203196"/>
            <a:ext cx="533448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entury Gothic" panose="020B0502020202020204" pitchFamily="34" charset="0"/>
              </a:rPr>
              <a:t>Mae </a:t>
            </a:r>
            <a:r>
              <a:rPr lang="en-GB" sz="2400" dirty="0" err="1">
                <a:latin typeface="Century Gothic" panose="020B0502020202020204" pitchFamily="34" charset="0"/>
              </a:rPr>
              <a:t>rhai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o’r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clogfeini</a:t>
            </a:r>
            <a:r>
              <a:rPr lang="en-GB" sz="2400" dirty="0">
                <a:latin typeface="Century Gothic" panose="020B0502020202020204" pitchFamily="34" charset="0"/>
              </a:rPr>
              <a:t> - a </a:t>
            </a:r>
            <a:r>
              <a:rPr lang="en-GB" sz="2400" dirty="0" err="1">
                <a:latin typeface="Century Gothic" panose="020B0502020202020204" pitchFamily="34" charset="0"/>
              </a:rPr>
              <a:t>elwir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yn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i="1" dirty="0" err="1">
                <a:latin typeface="Century Gothic" panose="020B0502020202020204" pitchFamily="34" charset="0"/>
              </a:rPr>
              <a:t>feini</a:t>
            </a:r>
            <a:r>
              <a:rPr lang="en-GB" sz="2400" i="1" dirty="0">
                <a:latin typeface="Century Gothic" panose="020B0502020202020204" pitchFamily="34" charset="0"/>
              </a:rPr>
              <a:t> </a:t>
            </a:r>
            <a:r>
              <a:rPr lang="en-GB" sz="2400" i="1" dirty="0" err="1">
                <a:latin typeface="Century Gothic" panose="020B0502020202020204" pitchFamily="34" charset="0"/>
              </a:rPr>
              <a:t>dyfod</a:t>
            </a:r>
            <a:r>
              <a:rPr lang="en-GB" sz="2400" i="1" dirty="0">
                <a:latin typeface="Century Gothic" panose="020B0502020202020204" pitchFamily="34" charset="0"/>
              </a:rPr>
              <a:t> </a:t>
            </a:r>
            <a:r>
              <a:rPr lang="en-GB" sz="2400" dirty="0">
                <a:latin typeface="Century Gothic" panose="020B0502020202020204" pitchFamily="34" charset="0"/>
              </a:rPr>
              <a:t>- </a:t>
            </a:r>
            <a:r>
              <a:rPr lang="en-GB" sz="2400" dirty="0" err="1">
                <a:latin typeface="Century Gothic" panose="020B0502020202020204" pitchFamily="34" charset="0"/>
              </a:rPr>
              <a:t>yn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llawer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rhy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fawr</a:t>
            </a:r>
            <a:r>
              <a:rPr lang="en-GB" sz="2400" dirty="0">
                <a:latin typeface="Century Gothic" panose="020B0502020202020204" pitchFamily="34" charset="0"/>
              </a:rPr>
              <a:t> i </a:t>
            </a:r>
            <a:r>
              <a:rPr lang="en-GB" sz="2400" dirty="0" err="1">
                <a:latin typeface="Century Gothic" panose="020B0502020202020204" pitchFamily="34" charset="0"/>
              </a:rPr>
              <a:t>fod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wedi’u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cludo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gan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ddŵr</a:t>
            </a:r>
            <a:endParaRPr lang="en-GB" sz="2400" dirty="0">
              <a:latin typeface="Century Gothic" panose="020B0502020202020204" pitchFamily="34" charset="0"/>
            </a:endParaRPr>
          </a:p>
          <a:p>
            <a:endParaRPr lang="en-GB" sz="2400" dirty="0">
              <a:latin typeface="Century Gothic" panose="020B0502020202020204" pitchFamily="34" charset="0"/>
            </a:endParaRPr>
          </a:p>
          <a:p>
            <a:r>
              <a:rPr lang="en-GB" sz="2400" dirty="0" err="1">
                <a:latin typeface="Century Gothic" panose="020B0502020202020204" pitchFamily="34" charset="0"/>
              </a:rPr>
              <a:t>Ceir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hwn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ar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lannau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Afon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Menai</a:t>
            </a:r>
            <a:r>
              <a:rPr lang="en-GB" sz="2400" dirty="0">
                <a:latin typeface="Century Gothic" panose="020B0502020202020204" pitchFamily="34" charset="0"/>
              </a:rPr>
              <a:t>                          </a:t>
            </a:r>
          </a:p>
          <a:p>
            <a:endParaRPr lang="en-GB" sz="2400" dirty="0">
              <a:latin typeface="Century Gothic" panose="020B0502020202020204" pitchFamily="34" charset="0"/>
            </a:endParaRPr>
          </a:p>
          <a:p>
            <a:r>
              <a:rPr lang="en-GB" sz="2400" dirty="0" err="1">
                <a:latin typeface="Century Gothic" panose="020B0502020202020204" pitchFamily="34" charset="0"/>
              </a:rPr>
              <a:t>Dyddodwyd</a:t>
            </a:r>
            <a:r>
              <a:rPr lang="en-GB" sz="2400" dirty="0">
                <a:latin typeface="Century Gothic" panose="020B0502020202020204" pitchFamily="34" charset="0"/>
              </a:rPr>
              <a:t> y Clog-</a:t>
            </a:r>
            <a:r>
              <a:rPr lang="en-GB" sz="2400" dirty="0" err="1">
                <a:latin typeface="Century Gothic" panose="020B0502020202020204" pitchFamily="34" charset="0"/>
              </a:rPr>
              <a:t>glai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ym</a:t>
            </a:r>
            <a:r>
              <a:rPr lang="en-GB" sz="2400" dirty="0">
                <a:latin typeface="Century Gothic" panose="020B0502020202020204" pitchFamily="34" charset="0"/>
              </a:rPr>
              <a:t> Môn </a:t>
            </a:r>
            <a:r>
              <a:rPr lang="en-GB" sz="2400" dirty="0" err="1">
                <a:latin typeface="Century Gothic" panose="020B0502020202020204" pitchFamily="34" charset="0"/>
              </a:rPr>
              <a:t>gan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len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iâ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toddedig</a:t>
            </a:r>
            <a:r>
              <a:rPr lang="en-GB" sz="2400" dirty="0">
                <a:latin typeface="Century Gothic" panose="020B0502020202020204" pitchFamily="34" charset="0"/>
              </a:rPr>
              <a:t> a </a:t>
            </a:r>
            <a:r>
              <a:rPr lang="en-GB" sz="2400" dirty="0" err="1">
                <a:latin typeface="Century Gothic" panose="020B0502020202020204" pitchFamily="34" charset="0"/>
              </a:rPr>
              <a:t>symudodd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yn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wreiddiol</a:t>
            </a:r>
            <a:r>
              <a:rPr lang="en-GB" sz="2400" dirty="0">
                <a:latin typeface="Century Gothic" panose="020B0502020202020204" pitchFamily="34" charset="0"/>
              </a:rPr>
              <a:t> o </a:t>
            </a:r>
            <a:r>
              <a:rPr lang="en-GB" sz="2400" dirty="0" err="1">
                <a:latin typeface="Century Gothic" panose="020B0502020202020204" pitchFamily="34" charset="0"/>
              </a:rPr>
              <a:t>ogledd</a:t>
            </a:r>
            <a:r>
              <a:rPr lang="en-GB" sz="2400" dirty="0">
                <a:latin typeface="Century Gothic" panose="020B0502020202020204" pitchFamily="34" charset="0"/>
              </a:rPr>
              <a:t> y </a:t>
            </a:r>
            <a:r>
              <a:rPr lang="en-GB" sz="2400" dirty="0" err="1">
                <a:latin typeface="Century Gothic" panose="020B0502020202020204" pitchFamily="34" charset="0"/>
              </a:rPr>
              <a:t>Deyrnas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Unedig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tua’r</a:t>
            </a:r>
            <a:r>
              <a:rPr lang="en-GB" sz="2400" dirty="0">
                <a:latin typeface="Century Gothic" panose="020B0502020202020204" pitchFamily="34" charset="0"/>
              </a:rPr>
              <a:t> de, </a:t>
            </a:r>
            <a:r>
              <a:rPr lang="en-GB" sz="2400" dirty="0" err="1">
                <a:latin typeface="Century Gothic" panose="020B0502020202020204" pitchFamily="34" charset="0"/>
              </a:rPr>
              <a:t>ar</a:t>
            </a:r>
            <a:r>
              <a:rPr lang="en-GB" sz="2400" dirty="0">
                <a:latin typeface="Century Gothic" panose="020B0502020202020204" pitchFamily="34" charset="0"/>
              </a:rPr>
              <a:t> draws </a:t>
            </a:r>
            <a:r>
              <a:rPr lang="en-GB" sz="2400" dirty="0" err="1">
                <a:latin typeface="Century Gothic" panose="020B0502020202020204" pitchFamily="34" charset="0"/>
              </a:rPr>
              <a:t>Môr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Iwerddon</a:t>
            </a:r>
            <a:r>
              <a:rPr lang="en-GB" sz="2400" dirty="0">
                <a:latin typeface="Century Gothic" panose="020B0502020202020204" pitchFamily="34" charset="0"/>
              </a:rPr>
              <a:t> (</a:t>
            </a:r>
            <a:r>
              <a:rPr lang="en-GB" sz="2400" dirty="0" err="1">
                <a:latin typeface="Century Gothic" panose="020B0502020202020204" pitchFamily="34" charset="0"/>
              </a:rPr>
              <a:t>oedd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yn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sych</a:t>
            </a:r>
            <a:r>
              <a:rPr lang="en-GB" sz="2400" dirty="0">
                <a:latin typeface="Century Gothic" panose="020B0502020202020204" pitchFamily="34" charset="0"/>
              </a:rPr>
              <a:t>). </a:t>
            </a:r>
            <a:r>
              <a:rPr lang="en-GB" sz="2400" dirty="0" err="1">
                <a:latin typeface="Century Gothic" panose="020B0502020202020204" pitchFamily="34" charset="0"/>
              </a:rPr>
              <a:t>Symudodd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rhewlifoedd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llai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hefyd</a:t>
            </a:r>
            <a:r>
              <a:rPr lang="en-GB" sz="2400" dirty="0">
                <a:latin typeface="Century Gothic" panose="020B0502020202020204" pitchFamily="34" charset="0"/>
              </a:rPr>
              <a:t> o </a:t>
            </a:r>
            <a:r>
              <a:rPr lang="en-GB" sz="2400" dirty="0" err="1">
                <a:latin typeface="Century Gothic" panose="020B0502020202020204" pitchFamily="34" charset="0"/>
              </a:rPr>
              <a:t>Eryri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ar</a:t>
            </a:r>
            <a:r>
              <a:rPr lang="en-GB" sz="2400" dirty="0">
                <a:latin typeface="Century Gothic" panose="020B0502020202020204" pitchFamily="34" charset="0"/>
              </a:rPr>
              <a:t> draws Ynys Môn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5168" y="4818087"/>
            <a:ext cx="3131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Llun: </a:t>
            </a:r>
            <a:r>
              <a:rPr lang="en-GB" dirty="0"/>
              <a:t>Stewart Campbell</a:t>
            </a:r>
          </a:p>
        </p:txBody>
      </p:sp>
    </p:spTree>
    <p:extLst>
      <p:ext uri="{BB962C8B-B14F-4D97-AF65-F5344CB8AC3E}">
        <p14:creationId xmlns:p14="http://schemas.microsoft.com/office/powerpoint/2010/main" val="301724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nnnnn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0" y="5388182"/>
            <a:ext cx="12193057" cy="1469818"/>
            <a:chOff x="0" y="5388182"/>
            <a:chExt cx="12193057" cy="1469818"/>
          </a:xfrm>
        </p:grpSpPr>
        <p:grpSp>
          <p:nvGrpSpPr>
            <p:cNvPr id="4" name="Group 3"/>
            <p:cNvGrpSpPr/>
            <p:nvPr/>
          </p:nvGrpSpPr>
          <p:grpSpPr>
            <a:xfrm>
              <a:off x="0" y="5388182"/>
              <a:ext cx="12193057" cy="1469818"/>
              <a:chOff x="0" y="3704122"/>
              <a:chExt cx="12193057" cy="1469818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054" y="3806073"/>
                <a:ext cx="5098415" cy="1367867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70507" y="3961052"/>
                <a:ext cx="1057910" cy="1057910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sp>
            <p:nvSpPr>
              <p:cNvPr id="8" name="Rectangle 7"/>
              <p:cNvSpPr/>
              <p:nvPr/>
            </p:nvSpPr>
            <p:spPr>
              <a:xfrm>
                <a:off x="0" y="3704122"/>
                <a:ext cx="12193057" cy="1469818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>
              <a:off x="7003565" y="5850900"/>
              <a:ext cx="3095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entury Gothic" panose="020B0502020202020204" pitchFamily="34" charset="0"/>
                </a:rPr>
                <a:t>GEOMÔN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5438774" y="-12770"/>
            <a:ext cx="667702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entury Gothic" panose="020B0502020202020204" pitchFamily="34" charset="0"/>
              </a:rPr>
              <a:t>Mae </a:t>
            </a:r>
            <a:r>
              <a:rPr lang="en-GB" sz="2400" dirty="0" err="1">
                <a:latin typeface="Century Gothic" panose="020B0502020202020204" pitchFamily="34" charset="0"/>
              </a:rPr>
              <a:t>rhewlifoedd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yn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erydu’r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creigwelyau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gwaelodol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fel</a:t>
            </a:r>
            <a:r>
              <a:rPr lang="en-GB" sz="2400" dirty="0">
                <a:latin typeface="Century Gothic" panose="020B0502020202020204" pitchFamily="34" charset="0"/>
              </a:rPr>
              <a:t> y </a:t>
            </a:r>
            <a:r>
              <a:rPr lang="en-GB" sz="2400" dirty="0" err="1">
                <a:latin typeface="Century Gothic" panose="020B0502020202020204" pitchFamily="34" charset="0"/>
              </a:rPr>
              <a:t>maent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yn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symud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ar</a:t>
            </a:r>
            <a:r>
              <a:rPr lang="en-GB" sz="2400" dirty="0">
                <a:latin typeface="Century Gothic" panose="020B0502020202020204" pitchFamily="34" charset="0"/>
              </a:rPr>
              <a:t> draws y </a:t>
            </a:r>
            <a:r>
              <a:rPr lang="en-GB" sz="2400" dirty="0" err="1">
                <a:latin typeface="Century Gothic" panose="020B0502020202020204" pitchFamily="34" charset="0"/>
              </a:rPr>
              <a:t>tir</a:t>
            </a:r>
            <a:r>
              <a:rPr lang="en-GB" sz="2400" dirty="0">
                <a:latin typeface="Century Gothic" panose="020B0502020202020204" pitchFamily="34" charset="0"/>
              </a:rPr>
              <a:t>. </a:t>
            </a:r>
            <a:r>
              <a:rPr lang="en-GB" sz="2400" dirty="0" err="1">
                <a:latin typeface="Century Gothic" panose="020B0502020202020204" pitchFamily="34" charset="0"/>
              </a:rPr>
              <a:t>Maent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yn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lledu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dyffrynnoedd</a:t>
            </a:r>
            <a:r>
              <a:rPr lang="en-GB" sz="2400" dirty="0">
                <a:latin typeface="Century Gothic" panose="020B0502020202020204" pitchFamily="34" charset="0"/>
              </a:rPr>
              <a:t> – </a:t>
            </a:r>
            <a:r>
              <a:rPr lang="en-GB" sz="2400" dirty="0" err="1">
                <a:latin typeface="Century Gothic" panose="020B0502020202020204" pitchFamily="34" charset="0"/>
              </a:rPr>
              <a:t>ceir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enghreifftiau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clasurol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yn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Eryri</a:t>
            </a:r>
            <a:r>
              <a:rPr lang="en-GB" sz="2400" dirty="0">
                <a:latin typeface="Century Gothic" panose="020B0502020202020204" pitchFamily="34" charset="0"/>
              </a:rPr>
              <a:t> – ac </a:t>
            </a:r>
            <a:r>
              <a:rPr lang="en-GB" sz="2400" dirty="0" err="1">
                <a:latin typeface="Century Gothic" panose="020B0502020202020204" pitchFamily="34" charset="0"/>
              </a:rPr>
              <a:t>maent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yn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cario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llawer</a:t>
            </a:r>
            <a:r>
              <a:rPr lang="en-GB" sz="2400" dirty="0">
                <a:latin typeface="Century Gothic" panose="020B0502020202020204" pitchFamily="34" charset="0"/>
              </a:rPr>
              <a:t> o </a:t>
            </a:r>
            <a:r>
              <a:rPr lang="en-GB" sz="2400" dirty="0" err="1">
                <a:latin typeface="Century Gothic" panose="020B0502020202020204" pitchFamily="34" charset="0"/>
              </a:rPr>
              <a:t>ddeunydd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wedi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erydu</a:t>
            </a:r>
            <a:endParaRPr lang="en-GB" sz="2400" dirty="0">
              <a:latin typeface="Century Gothic" panose="020B0502020202020204" pitchFamily="34" charset="0"/>
            </a:endParaRPr>
          </a:p>
          <a:p>
            <a:endParaRPr lang="en-GB" sz="2400" dirty="0">
              <a:latin typeface="Century Gothic" panose="020B0502020202020204" pitchFamily="34" charset="0"/>
            </a:endParaRPr>
          </a:p>
          <a:p>
            <a:r>
              <a:rPr lang="en-GB" sz="2400" dirty="0">
                <a:latin typeface="Century Gothic" panose="020B0502020202020204" pitchFamily="34" charset="0"/>
              </a:rPr>
              <a:t>Pan </a:t>
            </a:r>
            <a:r>
              <a:rPr lang="en-GB" sz="2400" dirty="0" err="1">
                <a:latin typeface="Century Gothic" panose="020B0502020202020204" pitchFamily="34" charset="0"/>
              </a:rPr>
              <a:t>fydd</a:t>
            </a:r>
            <a:r>
              <a:rPr lang="en-GB" sz="2400" dirty="0">
                <a:latin typeface="Century Gothic" panose="020B0502020202020204" pitchFamily="34" charset="0"/>
              </a:rPr>
              <a:t> y </a:t>
            </a:r>
            <a:r>
              <a:rPr lang="en-GB" sz="2400" dirty="0" err="1">
                <a:latin typeface="Century Gothic" panose="020B0502020202020204" pitchFamily="34" charset="0"/>
              </a:rPr>
              <a:t>rhew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yn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toddi</a:t>
            </a:r>
            <a:r>
              <a:rPr lang="en-GB" sz="2400" dirty="0">
                <a:latin typeface="Century Gothic" panose="020B0502020202020204" pitchFamily="34" charset="0"/>
              </a:rPr>
              <a:t>, ac </a:t>
            </a:r>
            <a:r>
              <a:rPr lang="en-GB" sz="2400" dirty="0" err="1">
                <a:latin typeface="Century Gothic" panose="020B0502020202020204" pitchFamily="34" charset="0"/>
              </a:rPr>
              <a:t>mae’r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rhewlif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yn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encilio</a:t>
            </a:r>
            <a:r>
              <a:rPr lang="en-GB" sz="2400" dirty="0">
                <a:latin typeface="Century Gothic" panose="020B0502020202020204" pitchFamily="34" charset="0"/>
              </a:rPr>
              <a:t>, </a:t>
            </a:r>
            <a:r>
              <a:rPr lang="en-GB" sz="2400" dirty="0" err="1">
                <a:latin typeface="Century Gothic" panose="020B0502020202020204" pitchFamily="34" charset="0"/>
              </a:rPr>
              <a:t>mae’r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deunydd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hwn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sydd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wedi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erydu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yn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cael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ei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ddympio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fel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darnau</a:t>
            </a:r>
            <a:r>
              <a:rPr lang="en-GB" sz="2400" dirty="0">
                <a:latin typeface="Century Gothic" panose="020B0502020202020204" pitchFamily="34" charset="0"/>
              </a:rPr>
              <a:t> o </a:t>
            </a:r>
            <a:r>
              <a:rPr lang="en-GB" sz="2400" dirty="0" err="1">
                <a:latin typeface="Century Gothic" panose="020B0502020202020204" pitchFamily="34" charset="0"/>
              </a:rPr>
              <a:t>gerrig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yn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gymysg</a:t>
            </a:r>
            <a:r>
              <a:rPr lang="en-GB" sz="2400" dirty="0">
                <a:latin typeface="Century Gothic" panose="020B0502020202020204" pitchFamily="34" charset="0"/>
              </a:rPr>
              <a:t> â </a:t>
            </a:r>
            <a:r>
              <a:rPr lang="en-GB" sz="2400" dirty="0" err="1">
                <a:latin typeface="Century Gothic" panose="020B0502020202020204" pitchFamily="34" charset="0"/>
              </a:rPr>
              <a:t>chlai</a:t>
            </a:r>
            <a:endParaRPr lang="en-GB" sz="2400" dirty="0">
              <a:latin typeface="Century Gothic" panose="020B0502020202020204" pitchFamily="34" charset="0"/>
            </a:endParaRPr>
          </a:p>
          <a:p>
            <a:endParaRPr lang="en-GB" sz="2400" dirty="0">
              <a:latin typeface="Century Gothic" panose="020B0502020202020204" pitchFamily="34" charset="0"/>
            </a:endParaRPr>
          </a:p>
          <a:p>
            <a:r>
              <a:rPr lang="en-GB" sz="2400" dirty="0" err="1">
                <a:latin typeface="Century Gothic" panose="020B0502020202020204" pitchFamily="34" charset="0"/>
              </a:rPr>
              <a:t>Dyma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sut</a:t>
            </a:r>
            <a:r>
              <a:rPr lang="en-GB" sz="2400" dirty="0">
                <a:latin typeface="Century Gothic" panose="020B0502020202020204" pitchFamily="34" charset="0"/>
              </a:rPr>
              <a:t> y </a:t>
            </a:r>
            <a:r>
              <a:rPr lang="en-GB" sz="2400" dirty="0" err="1">
                <a:latin typeface="Century Gothic" panose="020B0502020202020204" pitchFamily="34" charset="0"/>
              </a:rPr>
              <a:t>ffurfiodd</a:t>
            </a:r>
            <a:r>
              <a:rPr lang="en-GB" sz="2400" dirty="0">
                <a:latin typeface="Century Gothic" panose="020B0502020202020204" pitchFamily="34" charset="0"/>
              </a:rPr>
              <a:t> y Clog-</a:t>
            </a:r>
            <a:r>
              <a:rPr lang="en-GB" sz="2400" dirty="0" err="1">
                <a:latin typeface="Century Gothic" panose="020B0502020202020204" pitchFamily="34" charset="0"/>
              </a:rPr>
              <a:t>glai</a:t>
            </a:r>
            <a:endParaRPr lang="en-GB" sz="2400" dirty="0">
              <a:latin typeface="Century Gothic" panose="020B0502020202020204" pitchFamily="34" charset="0"/>
            </a:endParaRPr>
          </a:p>
        </p:txBody>
      </p:sp>
      <p:pic>
        <p:nvPicPr>
          <p:cNvPr id="12" name="Picture 2" descr="RWB glacial slid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431" y="171531"/>
            <a:ext cx="5112632" cy="3834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276349" y="4534265"/>
            <a:ext cx="10201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>
                <a:solidFill>
                  <a:srgbClr val="FF0000"/>
                </a:solidFill>
                <a:latin typeface="Century Gothic" panose="020B0502020202020204" pitchFamily="34" charset="0"/>
              </a:rPr>
              <a:t>Mae adnabod y darnau o gerrig yn y Clog-glai yn caniatáu i ddaearegwyr ail-greu symudiadau’r llen iâ </a:t>
            </a:r>
            <a:endParaRPr lang="en-GB" sz="2400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265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2000">
        <p:circle/>
      </p:transition>
    </mc:Choice>
    <mc:Fallback xmlns="">
      <p:transition spd="slow" advClick="0" advTm="22000">
        <p:circl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nnnnn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0" y="5388182"/>
            <a:ext cx="12193057" cy="1469818"/>
            <a:chOff x="0" y="5388182"/>
            <a:chExt cx="12193057" cy="1469818"/>
          </a:xfrm>
        </p:grpSpPr>
        <p:grpSp>
          <p:nvGrpSpPr>
            <p:cNvPr id="4" name="Group 3"/>
            <p:cNvGrpSpPr/>
            <p:nvPr/>
          </p:nvGrpSpPr>
          <p:grpSpPr>
            <a:xfrm>
              <a:off x="0" y="5388182"/>
              <a:ext cx="12193057" cy="1469818"/>
              <a:chOff x="0" y="3704122"/>
              <a:chExt cx="12193057" cy="1469818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054" y="3806073"/>
                <a:ext cx="5098415" cy="1367867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70507" y="3961052"/>
                <a:ext cx="1057910" cy="1057910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sp>
            <p:nvSpPr>
              <p:cNvPr id="8" name="Rectangle 7"/>
              <p:cNvSpPr/>
              <p:nvPr/>
            </p:nvSpPr>
            <p:spPr>
              <a:xfrm>
                <a:off x="0" y="3704122"/>
                <a:ext cx="12193057" cy="1469818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>
              <a:off x="7003565" y="5850900"/>
              <a:ext cx="3095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entury Gothic" panose="020B0502020202020204" pitchFamily="34" charset="0"/>
                </a:rPr>
                <a:t>GEOMÔN</a:t>
              </a:r>
            </a:p>
          </p:txBody>
        </p:sp>
      </p:grp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805" y="182202"/>
            <a:ext cx="6379664" cy="4953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705599" y="64294"/>
            <a:ext cx="5554133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>
                <a:latin typeface="Century Gothic" panose="020B0502020202020204" pitchFamily="34" charset="0"/>
              </a:rPr>
              <a:t>Roedd y llenni iâ Cwaternaidd yn drwchus – hyd at 1 km o drwch yn rhannau gogleddol y Deyrnas Unedig                         </a:t>
            </a:r>
          </a:p>
          <a:p>
            <a:endParaRPr lang="en-GB" sz="2000">
              <a:latin typeface="Century Gothic" panose="020B0502020202020204" pitchFamily="34" charset="0"/>
            </a:endParaRPr>
          </a:p>
          <a:p>
            <a:r>
              <a:rPr lang="en-GB" sz="2000">
                <a:solidFill>
                  <a:srgbClr val="FF0000"/>
                </a:solidFill>
                <a:latin typeface="Century Gothic" panose="020B0502020202020204" pitchFamily="34" charset="0"/>
              </a:rPr>
              <a:t>Wrth symud, roedd y llenni iâ wedi cafnu’r creigwely gwaelodol, gan greu rhychiadau sy’n rhoi rhagor o dystiolaeth o’r cyfeiriad yr oedd y rhew yn symud iddo</a:t>
            </a:r>
          </a:p>
          <a:p>
            <a:endParaRPr lang="en-GB" sz="2000">
              <a:latin typeface="Century Gothic" panose="020B0502020202020204" pitchFamily="34" charset="0"/>
            </a:endParaRPr>
          </a:p>
          <a:p>
            <a:r>
              <a:rPr lang="en-GB" sz="2000">
                <a:latin typeface="Century Gothic" panose="020B0502020202020204" pitchFamily="34" charset="0"/>
              </a:rPr>
              <a:t>Mae’r rhychiadau hyn yn Nhraeth Coch wedi’u torri i mewn i’r Calchfaen Carbonifferaidd sy’n llawer hynach. Daethant i’r golwg o ganlyniad i erydiad diweddar y Clog-glai gan y tonnau. Yn aml, gwelir y rhychiadau gorau ar ôl y gaeaf, pan fo’r calchfaen rhychedig ffres wedi’i ddinoethi gan stormydd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06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Global extent of glaciation during the Last Glacial Maximum during the... |  Download Scientific Diagram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475" y="48474"/>
            <a:ext cx="6326287" cy="2932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603469" y="605467"/>
            <a:ext cx="54932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>
                <a:latin typeface="Century Gothic" panose="020B0502020202020204" pitchFamily="34" charset="0"/>
              </a:rPr>
              <a:t>Yn ystod yr uchafbwynt rhewlifol diwethaf, tua 27,000 o flynyddoedd yn ôl, roedd lledredau uchel yn Hemisffer y Gogledd yn frith o lenni iâ trwchus</a:t>
            </a:r>
            <a:endParaRPr lang="en-GB" sz="2400" dirty="0">
              <a:latin typeface="Century Gothic" panose="020B0502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5388182"/>
            <a:ext cx="12193057" cy="1469818"/>
            <a:chOff x="0" y="5388182"/>
            <a:chExt cx="12193057" cy="1469818"/>
          </a:xfrm>
        </p:grpSpPr>
        <p:grpSp>
          <p:nvGrpSpPr>
            <p:cNvPr id="10" name="Group 9"/>
            <p:cNvGrpSpPr/>
            <p:nvPr/>
          </p:nvGrpSpPr>
          <p:grpSpPr>
            <a:xfrm>
              <a:off x="0" y="5388182"/>
              <a:ext cx="12193057" cy="1469818"/>
              <a:chOff x="0" y="3704122"/>
              <a:chExt cx="12193057" cy="1469818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054" y="3806073"/>
                <a:ext cx="5098415" cy="1367867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70507" y="3961052"/>
                <a:ext cx="1057910" cy="1057910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sp>
            <p:nvSpPr>
              <p:cNvPr id="14" name="Rectangle 13"/>
              <p:cNvSpPr/>
              <p:nvPr/>
            </p:nvSpPr>
            <p:spPr>
              <a:xfrm>
                <a:off x="0" y="3704122"/>
                <a:ext cx="12193057" cy="1469818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7003565" y="5850900"/>
              <a:ext cx="3095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entury Gothic" panose="020B0502020202020204" pitchFamily="34" charset="0"/>
                </a:rPr>
                <a:t>GEOMÔN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17475" y="3110599"/>
            <a:ext cx="11912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>
                <a:latin typeface="Century Gothic" panose="020B0502020202020204" pitchFamily="34" charset="0"/>
              </a:rPr>
              <a:t>Roedd tymheredd cymedrig y byd yn 8ºC o gymharu â 14ºC yn yr 20fed ganrif a 20ºC yn y Cyfnod Carbonifferaidd </a:t>
            </a:r>
          </a:p>
          <a:p>
            <a:endParaRPr lang="en-GB" sz="2400">
              <a:latin typeface="Century Gothic" panose="020B0502020202020204" pitchFamily="34" charset="0"/>
            </a:endParaRPr>
          </a:p>
          <a:p>
            <a:r>
              <a:rPr lang="en-GB" sz="2400">
                <a:latin typeface="Century Gothic" panose="020B0502020202020204" pitchFamily="34" charset="0"/>
              </a:rPr>
              <a:t>Roedd y byd yn oeri oherwydd bod llai o egni’r haul yn cyrraedd y Ddaear o ganlyniad i newidiadau yng nghylchdro’r Ddaear a’i lleoliad mewn perthynas â’r Haul</a:t>
            </a:r>
          </a:p>
          <a:p>
            <a:endParaRPr lang="en-GB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425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The LGM British-Irish Ice Sheet: an introduction - AntarcticGlaciers.or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077" y="457200"/>
            <a:ext cx="4840865" cy="4840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451889" y="999138"/>
            <a:ext cx="646561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>
                <a:latin typeface="Century Gothic" panose="020B0502020202020204" pitchFamily="34" charset="0"/>
              </a:rPr>
              <a:t>Roedd y rhan fwyaf o Gymru wedi’i gorchuddio â llen iâ eang</a:t>
            </a:r>
          </a:p>
          <a:p>
            <a:endParaRPr lang="en-GB" sz="2400">
              <a:latin typeface="Century Gothic" panose="020B0502020202020204" pitchFamily="34" charset="0"/>
            </a:endParaRPr>
          </a:p>
          <a:p>
            <a:r>
              <a:rPr lang="en-GB" sz="2400">
                <a:latin typeface="Century Gothic" panose="020B0502020202020204" pitchFamily="34" charset="0"/>
              </a:rPr>
              <a:t>Mae natur y rhannau yn y Clog-glai a’r rhychiadau yn y creigwely gwaelodol yn darparu cliwiau pwysig o ran maint a symudiad y llen iâ</a:t>
            </a:r>
          </a:p>
          <a:p>
            <a:endParaRPr lang="en-GB" sz="2400">
              <a:latin typeface="Century Gothic" panose="020B0502020202020204" pitchFamily="34" charset="0"/>
            </a:endParaRPr>
          </a:p>
          <a:p>
            <a:r>
              <a:rPr lang="en-GB" sz="2400">
                <a:latin typeface="Century Gothic" panose="020B0502020202020204" pitchFamily="34" charset="0"/>
              </a:rPr>
              <a:t>Llifodd y rhew o’r gogledd ar draws basn Môr Iwerddon ac ar draws Ynys Môn </a:t>
            </a:r>
            <a:endParaRPr lang="en-GB" sz="2400" dirty="0">
              <a:latin typeface="Century Gothic" panose="020B0502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5388182"/>
            <a:ext cx="12193057" cy="1469818"/>
            <a:chOff x="0" y="5388182"/>
            <a:chExt cx="12193057" cy="1469818"/>
          </a:xfrm>
        </p:grpSpPr>
        <p:grpSp>
          <p:nvGrpSpPr>
            <p:cNvPr id="7" name="Group 6"/>
            <p:cNvGrpSpPr/>
            <p:nvPr/>
          </p:nvGrpSpPr>
          <p:grpSpPr>
            <a:xfrm>
              <a:off x="0" y="5388182"/>
              <a:ext cx="12193057" cy="1469818"/>
              <a:chOff x="0" y="3704122"/>
              <a:chExt cx="12193057" cy="1469818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054" y="3806073"/>
                <a:ext cx="5098415" cy="1367867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70507" y="3961052"/>
                <a:ext cx="1057910" cy="1057910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sp>
            <p:nvSpPr>
              <p:cNvPr id="11" name="Rectangle 10"/>
              <p:cNvSpPr/>
              <p:nvPr/>
            </p:nvSpPr>
            <p:spPr>
              <a:xfrm>
                <a:off x="0" y="3704122"/>
                <a:ext cx="12193057" cy="1469818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7003565" y="5850900"/>
              <a:ext cx="3095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entury Gothic" panose="020B0502020202020204" pitchFamily="34" charset="0"/>
                </a:rPr>
                <a:t>GEOMÔN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310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Doggerland - The Europe That Was | National Geographic Society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055" y="142876"/>
            <a:ext cx="3174914" cy="46482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905166" y="-36415"/>
            <a:ext cx="828789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>
                <a:latin typeface="Century Gothic" panose="020B0502020202020204" pitchFamily="34" charset="0"/>
              </a:rPr>
              <a:t>Cafwyd gostyngiad o tua 140 m yn lefel y môr yn ystod Oes yr Iâ</a:t>
            </a:r>
          </a:p>
          <a:p>
            <a:endParaRPr lang="en-GB" sz="2000">
              <a:latin typeface="Century Gothic" panose="020B0502020202020204" pitchFamily="34" charset="0"/>
            </a:endParaRPr>
          </a:p>
          <a:p>
            <a:r>
              <a:rPr lang="en-GB" sz="2000">
                <a:latin typeface="Century Gothic" panose="020B0502020202020204" pitchFamily="34" charset="0"/>
              </a:rPr>
              <a:t>Roedd hyn oherwydd bod llai o ddŵr môr:</a:t>
            </a:r>
            <a:endParaRPr lang="en-GB" sz="2000" dirty="0">
              <a:latin typeface="Century Gothic" panose="020B0502020202020204" pitchFamily="34" charset="0"/>
            </a:endParaRPr>
          </a:p>
          <a:p>
            <a:endParaRPr lang="en-GB" sz="20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>
                <a:latin typeface="Century Gothic" panose="020B0502020202020204" pitchFamily="34" charset="0"/>
              </a:rPr>
              <a:t>Fel arfer, mae dŵr yn anweddu o’r cefnforoedd, mae’n disgyn ar y cyfandiroedd fel glaw, ac yn dychwelyd i’r cefnforoedd drwy afonydd. Yn ystod Oes yr Iâ, disgynnodd dŵr ar y cyfandiroedd fel eira, gan gasglu fel rhew, felly nid oedd llif o ddŵr yn dychwelyd i’r cefnforoedd. Roedd llai a llai o ddŵr yn y cefnforoedd</a:t>
            </a:r>
            <a:endParaRPr lang="en-GB" sz="20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>
                <a:latin typeface="Century Gothic" panose="020B0502020202020204" pitchFamily="34" charset="0"/>
              </a:rPr>
              <a:t>Roedd y tymheredd is yn golygu bod dyfroedd cefnforol yn lleihau</a:t>
            </a:r>
            <a:endParaRPr lang="en-GB" sz="2000" dirty="0">
              <a:latin typeface="Century Gothic" panose="020B0502020202020204" pitchFamily="34" charset="0"/>
            </a:endParaRPr>
          </a:p>
          <a:p>
            <a:endParaRPr lang="en-GB" sz="2000">
              <a:latin typeface="Century Gothic" panose="020B0502020202020204" pitchFamily="34" charset="0"/>
            </a:endParaRPr>
          </a:p>
          <a:p>
            <a:r>
              <a:rPr lang="en-GB" sz="2000">
                <a:latin typeface="Century Gothic" panose="020B0502020202020204" pitchFamily="34" charset="0"/>
              </a:rPr>
              <a:t>O ganlyniad i hyn, fe gafodd Môr Iwerddon ei wagio o ddŵr y môr, felly roedd y llen iâ oedd yn llifo i lawr Môr Iwerddon ac ar draws Ynys Môn yn symud dros dir sych </a:t>
            </a:r>
            <a:endParaRPr lang="en-GB" sz="2200" dirty="0">
              <a:latin typeface="Century Gothic" panose="020B0502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6738" y="4809105"/>
            <a:ext cx="2105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rgbClr val="FF0000"/>
                </a:solidFill>
                <a:latin typeface="Comic Sans MS" panose="030F0702030302020204" pitchFamily="66" charset="0"/>
              </a:rPr>
              <a:t>Y morlin 18,000 o  flynyddoedd yn ôl </a:t>
            </a:r>
            <a:endParaRPr lang="en-GB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5388182"/>
            <a:ext cx="12193057" cy="1469818"/>
            <a:chOff x="0" y="5388182"/>
            <a:chExt cx="12193057" cy="1469818"/>
          </a:xfrm>
        </p:grpSpPr>
        <p:grpSp>
          <p:nvGrpSpPr>
            <p:cNvPr id="7" name="Group 6"/>
            <p:cNvGrpSpPr/>
            <p:nvPr/>
          </p:nvGrpSpPr>
          <p:grpSpPr>
            <a:xfrm>
              <a:off x="0" y="5388182"/>
              <a:ext cx="12193057" cy="1469818"/>
              <a:chOff x="0" y="3704122"/>
              <a:chExt cx="12193057" cy="1469818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054" y="3806073"/>
                <a:ext cx="5098415" cy="1367867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70507" y="3961052"/>
                <a:ext cx="1057910" cy="1057910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sp>
            <p:nvSpPr>
              <p:cNvPr id="11" name="Rectangle 10"/>
              <p:cNvSpPr/>
              <p:nvPr/>
            </p:nvSpPr>
            <p:spPr>
              <a:xfrm>
                <a:off x="0" y="3704122"/>
                <a:ext cx="12193057" cy="1469818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7003565" y="5850900"/>
              <a:ext cx="3095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entury Gothic" panose="020B0502020202020204" pitchFamily="34" charset="0"/>
                </a:rPr>
                <a:t>GEOMÔN</a:t>
              </a:r>
            </a:p>
          </p:txBody>
        </p:sp>
      </p:grpSp>
      <p:sp>
        <p:nvSpPr>
          <p:cNvPr id="12" name="Up Arrow 11"/>
          <p:cNvSpPr/>
          <p:nvPr/>
        </p:nvSpPr>
        <p:spPr>
          <a:xfrm>
            <a:off x="1265195" y="3686175"/>
            <a:ext cx="239859" cy="1104901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5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2000">
        <p:circle/>
      </p:transition>
    </mc:Choice>
    <mc:Fallback xmlns="">
      <p:transition spd="slow" advClick="0" advTm="22000">
        <p:circl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nnnnn</a:t>
            </a:r>
          </a:p>
        </p:txBody>
      </p:sp>
      <p:pic>
        <p:nvPicPr>
          <p:cNvPr id="14338" name="Picture 2" descr="http://cdn.antarcticglaciers.org/wp-content/uploads/2017/06/IMG_2393-1024x76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952" y="129308"/>
            <a:ext cx="5015346" cy="3761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0" y="5388182"/>
            <a:ext cx="12193057" cy="1469818"/>
            <a:chOff x="0" y="5388182"/>
            <a:chExt cx="12193057" cy="1469818"/>
          </a:xfrm>
        </p:grpSpPr>
        <p:grpSp>
          <p:nvGrpSpPr>
            <p:cNvPr id="5" name="Group 4"/>
            <p:cNvGrpSpPr/>
            <p:nvPr/>
          </p:nvGrpSpPr>
          <p:grpSpPr>
            <a:xfrm>
              <a:off x="0" y="5388182"/>
              <a:ext cx="12193057" cy="1469818"/>
              <a:chOff x="0" y="3704122"/>
              <a:chExt cx="12193057" cy="1469818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054" y="3806073"/>
                <a:ext cx="5098415" cy="1367867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70507" y="3961052"/>
                <a:ext cx="1057910" cy="1057910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sp>
            <p:nvSpPr>
              <p:cNvPr id="9" name="Rectangle 8"/>
              <p:cNvSpPr/>
              <p:nvPr/>
            </p:nvSpPr>
            <p:spPr>
              <a:xfrm>
                <a:off x="0" y="3704122"/>
                <a:ext cx="12193057" cy="1469818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7003565" y="5850900"/>
              <a:ext cx="3095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entury Gothic" panose="020B0502020202020204" pitchFamily="34" charset="0"/>
                </a:rPr>
                <a:t>GEOMÔN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57018" y="3869498"/>
            <a:ext cx="117301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>
                <a:latin typeface="Century Gothic" panose="020B0502020202020204" pitchFamily="34" charset="0"/>
              </a:rPr>
              <a:t>Mae tirwedd Gogledd Cymru’n frith o dirffurfiau a adawyd gan y llen iâ </a:t>
            </a:r>
          </a:p>
          <a:p>
            <a:endParaRPr lang="en-GB" sz="2400">
              <a:latin typeface="Century Gothic" panose="020B0502020202020204" pitchFamily="34" charset="0"/>
            </a:endParaRPr>
          </a:p>
          <a:p>
            <a:r>
              <a:rPr lang="en-GB" sz="2400">
                <a:latin typeface="Century Gothic" panose="020B0502020202020204" pitchFamily="34" charset="0"/>
              </a:rPr>
              <a:t>Gall y rhain fod yn erydol fel dyffrynnoedd rhewlifol Eryri, neu’n ddyddodiadol fel y dyddodion (drymlinau) hyn ym Môn </a:t>
            </a:r>
            <a:endParaRPr lang="en-GB" sz="2400" dirty="0">
              <a:latin typeface="Century Gothic" panose="020B0502020202020204" pitchFamily="34" charset="0"/>
            </a:endParaRPr>
          </a:p>
        </p:txBody>
      </p:sp>
      <p:pic>
        <p:nvPicPr>
          <p:cNvPr id="14340" name="Picture 4" descr="http://cdn.antarcticglaciers.org/wp-content/uploads/2017/06/IMG_2385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08155" y="142893"/>
            <a:ext cx="5183118" cy="37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7906774" y="235179"/>
            <a:ext cx="25763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rgbClr val="666666"/>
                </a:solidFill>
                <a:latin typeface="Georgia" panose="02040502050405020303" pitchFamily="18" charset="0"/>
              </a:rPr>
              <a:t>Lluniau: </a:t>
            </a:r>
            <a:r>
              <a:rPr lang="en-GB" dirty="0">
                <a:solidFill>
                  <a:srgbClr val="666666"/>
                </a:solidFill>
                <a:latin typeface="Georgia" panose="02040502050405020303" pitchFamily="18" charset="0"/>
              </a:rPr>
              <a:t>Bethan Davies</a:t>
            </a:r>
            <a:endParaRPr lang="en-GB" dirty="0"/>
          </a:p>
        </p:txBody>
      </p:sp>
      <p:sp>
        <p:nvSpPr>
          <p:cNvPr id="11" name="Down Arrow 10"/>
          <p:cNvSpPr/>
          <p:nvPr/>
        </p:nvSpPr>
        <p:spPr>
          <a:xfrm flipH="1">
            <a:off x="2697017" y="849744"/>
            <a:ext cx="286327" cy="6742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28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Boulder clay cliffs | North of Holderness Coast, but nonethe… | Flickr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7558" y="122073"/>
            <a:ext cx="3281441" cy="2474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Boulder clay Cliff near Filey Brigg © N Chadwick :: Geograph Britain and  Ireland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5387" y="2785605"/>
            <a:ext cx="3241594" cy="2177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4" name="Picture 8" descr="http://www.landforms.eu/orkney/images/T5%201%20210%20Boulder%20clay%20cliffs%20and%20striae%202%20The%20Bu%20shore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7558" y="2831219"/>
            <a:ext cx="3200442" cy="2162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6" name="Picture 10" descr="Boulder Clay Cliffs, Criccieth, North Wales, UK | Richard Allaway | Flickr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4145" y="194670"/>
            <a:ext cx="3202836" cy="2402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5388182"/>
            <a:ext cx="12193057" cy="1469818"/>
            <a:chOff x="0" y="5388182"/>
            <a:chExt cx="12193057" cy="1469818"/>
          </a:xfrm>
        </p:grpSpPr>
        <p:grpSp>
          <p:nvGrpSpPr>
            <p:cNvPr id="15" name="Group 14"/>
            <p:cNvGrpSpPr/>
            <p:nvPr/>
          </p:nvGrpSpPr>
          <p:grpSpPr>
            <a:xfrm>
              <a:off x="0" y="5388182"/>
              <a:ext cx="12193057" cy="1469818"/>
              <a:chOff x="0" y="3704122"/>
              <a:chExt cx="12193057" cy="1469818"/>
            </a:xfrm>
          </p:grpSpPr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054" y="3806073"/>
                <a:ext cx="5098415" cy="1367867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70507" y="3961052"/>
                <a:ext cx="1057910" cy="1057910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sp>
            <p:nvSpPr>
              <p:cNvPr id="19" name="Rectangle 18"/>
              <p:cNvSpPr/>
              <p:nvPr/>
            </p:nvSpPr>
            <p:spPr>
              <a:xfrm>
                <a:off x="0" y="3704122"/>
                <a:ext cx="12193057" cy="1469818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7003565" y="5850900"/>
              <a:ext cx="3095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entury Gothic" panose="020B0502020202020204" pitchFamily="34" charset="0"/>
                </a:rPr>
                <a:t>GEOMÔN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7044627" y="29610"/>
            <a:ext cx="48006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>
                <a:latin typeface="Century Gothic" panose="020B0502020202020204" pitchFamily="34" charset="0"/>
              </a:rPr>
              <a:t>Ceir</a:t>
            </a:r>
            <a:r>
              <a:rPr lang="en-GB" sz="2400" dirty="0">
                <a:latin typeface="Century Gothic" panose="020B0502020202020204" pitchFamily="34" charset="0"/>
              </a:rPr>
              <a:t> Clog-</a:t>
            </a:r>
            <a:r>
              <a:rPr lang="en-GB" sz="2400" dirty="0" err="1">
                <a:latin typeface="Century Gothic" panose="020B0502020202020204" pitchFamily="34" charset="0"/>
              </a:rPr>
              <a:t>glai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ledled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Cymru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a’r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Deyrnas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Unedig</a:t>
            </a:r>
            <a:r>
              <a:rPr lang="en-GB" sz="2400" dirty="0">
                <a:latin typeface="Century Gothic" panose="020B0502020202020204" pitchFamily="34" charset="0"/>
              </a:rPr>
              <a:t>              </a:t>
            </a:r>
          </a:p>
          <a:p>
            <a:endParaRPr lang="en-GB" sz="2400" dirty="0">
              <a:latin typeface="Century Gothic" panose="020B0502020202020204" pitchFamily="34" charset="0"/>
            </a:endParaRPr>
          </a:p>
          <a:p>
            <a:r>
              <a:rPr lang="en-GB" sz="2400" dirty="0" err="1">
                <a:latin typeface="Century Gothic" panose="020B0502020202020204" pitchFamily="34" charset="0"/>
              </a:rPr>
              <a:t>Yn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lle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mae’n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ffurfio’r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morlin</a:t>
            </a:r>
            <a:r>
              <a:rPr lang="en-GB" sz="2400" dirty="0">
                <a:latin typeface="Century Gothic" panose="020B0502020202020204" pitchFamily="34" charset="0"/>
              </a:rPr>
              <a:t>, </a:t>
            </a:r>
            <a:r>
              <a:rPr lang="en-GB" sz="2400" dirty="0" err="1">
                <a:latin typeface="Century Gothic" panose="020B0502020202020204" pitchFamily="34" charset="0"/>
              </a:rPr>
              <a:t>fel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arfer</a:t>
            </a:r>
            <a:r>
              <a:rPr lang="en-GB" sz="2400" dirty="0">
                <a:latin typeface="Century Gothic" panose="020B0502020202020204" pitchFamily="34" charset="0"/>
              </a:rPr>
              <a:t>, </a:t>
            </a:r>
            <a:r>
              <a:rPr lang="en-GB" sz="2400" dirty="0" err="1">
                <a:latin typeface="Century Gothic" panose="020B0502020202020204" pitchFamily="34" charset="0"/>
              </a:rPr>
              <a:t>ceir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problemau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difrifol</a:t>
            </a:r>
            <a:r>
              <a:rPr lang="en-GB" sz="2400" dirty="0">
                <a:latin typeface="Century Gothic" panose="020B0502020202020204" pitchFamily="34" charset="0"/>
              </a:rPr>
              <a:t> o </a:t>
            </a:r>
            <a:r>
              <a:rPr lang="en-GB" sz="2400" dirty="0" err="1">
                <a:latin typeface="Century Gothic" panose="020B0502020202020204" pitchFamily="34" charset="0"/>
              </a:rPr>
              <a:t>ganlyniad</a:t>
            </a:r>
            <a:r>
              <a:rPr lang="en-GB" sz="2400" dirty="0">
                <a:latin typeface="Century Gothic" panose="020B0502020202020204" pitchFamily="34" charset="0"/>
              </a:rPr>
              <a:t> i </a:t>
            </a:r>
            <a:r>
              <a:rPr lang="en-GB" sz="2400" dirty="0" err="1">
                <a:latin typeface="Century Gothic" panose="020B0502020202020204" pitchFamily="34" charset="0"/>
              </a:rPr>
              <a:t>erydu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arfordirol</a:t>
            </a:r>
            <a:r>
              <a:rPr lang="en-GB" sz="2400" dirty="0">
                <a:latin typeface="Century Gothic" panose="020B0502020202020204" pitchFamily="34" charset="0"/>
              </a:rPr>
              <a:t>, </a:t>
            </a:r>
            <a:r>
              <a:rPr lang="en-GB" sz="2400" dirty="0" err="1">
                <a:latin typeface="Century Gothic" panose="020B0502020202020204" pitchFamily="34" charset="0"/>
              </a:rPr>
              <a:t>gan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ei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fod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yn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feddal</a:t>
            </a:r>
            <a:r>
              <a:rPr lang="en-GB" sz="2400" dirty="0">
                <a:latin typeface="Century Gothic" panose="020B0502020202020204" pitchFamily="34" charset="0"/>
              </a:rPr>
              <a:t> o ran </a:t>
            </a:r>
            <a:r>
              <a:rPr lang="en-GB" sz="2400" dirty="0" err="1">
                <a:latin typeface="Century Gothic" panose="020B0502020202020204" pitchFamily="34" charset="0"/>
              </a:rPr>
              <a:t>ffurfiant</a:t>
            </a:r>
            <a:r>
              <a:rPr lang="en-GB" sz="2400" dirty="0">
                <a:latin typeface="Century Gothic" panose="020B0502020202020204" pitchFamily="34" charset="0"/>
              </a:rPr>
              <a:t> ac </a:t>
            </a:r>
            <a:r>
              <a:rPr lang="en-GB" sz="2400" dirty="0" err="1">
                <a:latin typeface="Century Gothic" panose="020B0502020202020204" pitchFamily="34" charset="0"/>
              </a:rPr>
              <a:t>yn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cael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ei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erydu’n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hawdd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gan</a:t>
            </a:r>
            <a:r>
              <a:rPr lang="en-GB" sz="2400" dirty="0">
                <a:latin typeface="Century Gothic" panose="020B0502020202020204" pitchFamily="34" charset="0"/>
              </a:rPr>
              <a:t> y </a:t>
            </a:r>
            <a:r>
              <a:rPr lang="en-GB" sz="2400" dirty="0" err="1">
                <a:latin typeface="Century Gothic" panose="020B0502020202020204" pitchFamily="34" charset="0"/>
              </a:rPr>
              <a:t>tonnau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a’r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llanwau</a:t>
            </a:r>
            <a:endParaRPr lang="en-GB" sz="2400" dirty="0">
              <a:latin typeface="Century Gothic" panose="020B0502020202020204" pitchFamily="34" charset="0"/>
            </a:endParaRPr>
          </a:p>
          <a:p>
            <a:endParaRPr lang="en-GB" sz="2400" dirty="0">
              <a:latin typeface="Century Gothic" panose="020B0502020202020204" pitchFamily="34" charset="0"/>
            </a:endParaRPr>
          </a:p>
          <a:p>
            <a:r>
              <a:rPr lang="en-GB" sz="2400" dirty="0">
                <a:latin typeface="Century Gothic" panose="020B0502020202020204" pitchFamily="34" charset="0"/>
              </a:rPr>
              <a:t>Mae </a:t>
            </a:r>
            <a:r>
              <a:rPr lang="en-GB" sz="2400" dirty="0" err="1">
                <a:latin typeface="Century Gothic" panose="020B0502020202020204" pitchFamily="34" charset="0"/>
              </a:rPr>
              <a:t>hyn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yn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broblem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gynyddol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gan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fod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lefelau’r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môr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yn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codi</a:t>
            </a:r>
            <a:r>
              <a:rPr lang="en-GB" sz="2400" dirty="0">
                <a:latin typeface="Century Gothic" panose="020B0502020202020204" pitchFamily="34" charset="0"/>
              </a:rPr>
              <a:t> o </a:t>
            </a:r>
            <a:r>
              <a:rPr lang="en-GB" sz="2400" dirty="0" err="1">
                <a:latin typeface="Century Gothic" panose="020B0502020202020204" pitchFamily="34" charset="0"/>
              </a:rPr>
              <a:t>ganlyniad</a:t>
            </a:r>
            <a:r>
              <a:rPr lang="en-GB" sz="2400" dirty="0">
                <a:latin typeface="Century Gothic" panose="020B0502020202020204" pitchFamily="34" charset="0"/>
              </a:rPr>
              <a:t> i </a:t>
            </a:r>
            <a:r>
              <a:rPr lang="en-GB" sz="2400" dirty="0" err="1">
                <a:latin typeface="Century Gothic" panose="020B0502020202020204" pitchFamily="34" charset="0"/>
              </a:rPr>
              <a:t>gynhesu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byd-eang</a:t>
            </a:r>
            <a:endParaRPr lang="en-GB" sz="2400" dirty="0">
              <a:latin typeface="Century Gothic" panose="020B0502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3127" y="2104759"/>
            <a:ext cx="2038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FF00"/>
                </a:solidFill>
                <a:latin typeface="Comic Sans MS" panose="030F0702030302020204" pitchFamily="66" charset="0"/>
              </a:rPr>
              <a:t>Holderness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32270" y="2137203"/>
            <a:ext cx="2038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rgbClr val="FFFF00"/>
                </a:solidFill>
                <a:latin typeface="Comic Sans MS" panose="030F0702030302020204" pitchFamily="66" charset="0"/>
              </a:rPr>
              <a:t>Cricieth</a:t>
            </a:r>
            <a:endParaRPr lang="en-GB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3883" y="4386727"/>
            <a:ext cx="2038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solidFill>
                  <a:srgbClr val="FFFF00"/>
                </a:solidFill>
                <a:latin typeface="Comic Sans MS" panose="030F0702030302020204" pitchFamily="66" charset="0"/>
              </a:rPr>
              <a:t>Filey</a:t>
            </a:r>
            <a:r>
              <a:rPr lang="en-GB" b="1" dirty="0">
                <a:solidFill>
                  <a:srgbClr val="FFFF00"/>
                </a:solidFill>
                <a:latin typeface="Comic Sans MS" panose="030F0702030302020204" pitchFamily="66" charset="0"/>
              </a:rPr>
              <a:t> Brigg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813127" y="4386727"/>
            <a:ext cx="2038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FF00"/>
                </a:solidFill>
                <a:latin typeface="Comic Sans MS" panose="030F0702030302020204" pitchFamily="66" charset="0"/>
              </a:rPr>
              <a:t>Orkney</a:t>
            </a:r>
          </a:p>
        </p:txBody>
      </p:sp>
    </p:spTree>
    <p:extLst>
      <p:ext uri="{BB962C8B-B14F-4D97-AF65-F5344CB8AC3E}">
        <p14:creationId xmlns:p14="http://schemas.microsoft.com/office/powerpoint/2010/main" val="2798809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nnnnn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0" y="5388182"/>
            <a:ext cx="12193057" cy="1469818"/>
            <a:chOff x="0" y="5388182"/>
            <a:chExt cx="12193057" cy="1469818"/>
          </a:xfrm>
        </p:grpSpPr>
        <p:grpSp>
          <p:nvGrpSpPr>
            <p:cNvPr id="8" name="Group 7"/>
            <p:cNvGrpSpPr/>
            <p:nvPr/>
          </p:nvGrpSpPr>
          <p:grpSpPr>
            <a:xfrm>
              <a:off x="0" y="5388182"/>
              <a:ext cx="12193057" cy="1469818"/>
              <a:chOff x="0" y="3704122"/>
              <a:chExt cx="12193057" cy="1469818"/>
            </a:xfrm>
          </p:grpSpPr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054" y="3806073"/>
                <a:ext cx="5098415" cy="1367867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70507" y="3961052"/>
                <a:ext cx="1057910" cy="1057910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sp>
            <p:nvSpPr>
              <p:cNvPr id="12" name="Rectangle 11"/>
              <p:cNvSpPr/>
              <p:nvPr/>
            </p:nvSpPr>
            <p:spPr>
              <a:xfrm>
                <a:off x="0" y="3704122"/>
                <a:ext cx="12193057" cy="1469818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7003565" y="5850900"/>
              <a:ext cx="3095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entury Gothic" panose="020B0502020202020204" pitchFamily="34" charset="0"/>
                </a:rPr>
                <a:t>GEOMÔN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761497" y="155944"/>
            <a:ext cx="10340611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>
                <a:latin typeface="Century Gothic" panose="020B0502020202020204" pitchFamily="34" charset="0"/>
              </a:rPr>
              <a:t>Newid</a:t>
            </a:r>
            <a:r>
              <a:rPr lang="en-GB" sz="2400" dirty="0">
                <a:latin typeface="Century Gothic" panose="020B0502020202020204" pitchFamily="34" charset="0"/>
              </a:rPr>
              <a:t> hinsawdd </a:t>
            </a:r>
            <a:r>
              <a:rPr lang="en-GB" sz="2400" dirty="0" err="1">
                <a:latin typeface="Century Gothic" panose="020B0502020202020204" pitchFamily="34" charset="0"/>
              </a:rPr>
              <a:t>yw’r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prif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fater</a:t>
            </a:r>
            <a:r>
              <a:rPr lang="en-GB" sz="2400" dirty="0">
                <a:latin typeface="Century Gothic" panose="020B0502020202020204" pitchFamily="34" charset="0"/>
              </a:rPr>
              <a:t> sy’n </a:t>
            </a:r>
            <a:r>
              <a:rPr lang="en-GB" sz="2400" dirty="0" err="1" smtClean="0">
                <a:latin typeface="Century Gothic" panose="020B0502020202020204" pitchFamily="34" charset="0"/>
              </a:rPr>
              <a:t>wynebu</a:t>
            </a:r>
            <a:r>
              <a:rPr lang="en-GB" sz="2400" dirty="0" smtClean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cymdeithas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latin typeface="Century Gothic" panose="020B0502020202020204" pitchFamily="34" charset="0"/>
              </a:rPr>
              <a:t>ddynol</a:t>
            </a:r>
            <a:r>
              <a:rPr lang="en-GB" sz="2400" dirty="0">
                <a:latin typeface="Century Gothic" panose="020B0502020202020204" pitchFamily="34" charset="0"/>
              </a:rPr>
              <a:t> </a:t>
            </a:r>
          </a:p>
          <a:p>
            <a:endParaRPr lang="en-GB" sz="2400" dirty="0">
              <a:latin typeface="Century Gothic" panose="020B0502020202020204" pitchFamily="34" charset="0"/>
            </a:endParaRPr>
          </a:p>
          <a:p>
            <a:r>
              <a:rPr lang="cy-GB" sz="2400" dirty="0">
                <a:latin typeface="Century Gothic" panose="020B0502020202020204" pitchFamily="34" charset="0"/>
              </a:rPr>
              <a:t>Mae tymheredd byd-eang yn codi o ganlyniad i lefelau cynyddol o nwyon tŷ gwydr yn yr atmosffer</a:t>
            </a:r>
          </a:p>
          <a:p>
            <a:endParaRPr lang="cy-GB" sz="2400" dirty="0">
              <a:latin typeface="Century Gothic" panose="020B0502020202020204" pitchFamily="34" charset="0"/>
            </a:endParaRPr>
          </a:p>
          <a:p>
            <a:r>
              <a:rPr lang="cy-GB" sz="2400" dirty="0">
                <a:latin typeface="Century Gothic" panose="020B0502020202020204" pitchFamily="34" charset="0"/>
              </a:rPr>
              <a:t>Canlyniad gweithgaredd dynol yw hyn yn bennaf</a:t>
            </a:r>
          </a:p>
          <a:p>
            <a:endParaRPr lang="cy-GB" sz="2400" dirty="0">
              <a:latin typeface="Century Gothic" panose="020B0502020202020204" pitchFamily="34" charset="0"/>
            </a:endParaRPr>
          </a:p>
          <a:p>
            <a:r>
              <a:rPr lang="cy-GB" sz="2400" dirty="0">
                <a:latin typeface="Century Gothic" panose="020B0502020202020204" pitchFamily="34" charset="0"/>
              </a:rPr>
              <a:t>Ond bu newid hinsawdd yn ffenomen arferol drwy gydol hanes y Ddaear, a hwnnw’n seiliedig ar achosion naturiol</a:t>
            </a:r>
          </a:p>
          <a:p>
            <a:endParaRPr lang="cy-GB" sz="2400" dirty="0">
              <a:latin typeface="Century Gothic" panose="020B0502020202020204" pitchFamily="34" charset="0"/>
            </a:endParaRPr>
          </a:p>
          <a:p>
            <a:r>
              <a:rPr lang="cy-GB" sz="2400" dirty="0">
                <a:latin typeface="Century Gothic" panose="020B0502020202020204" pitchFamily="34" charset="0"/>
              </a:rPr>
              <a:t>Ceir y dystiolaeth o hyn mewn creigiau </a:t>
            </a:r>
          </a:p>
          <a:p>
            <a:endParaRPr lang="en-GB" sz="2400" dirty="0">
              <a:latin typeface="Century Gothic" panose="020B0502020202020204" pitchFamily="34" charset="0"/>
            </a:endParaRPr>
          </a:p>
          <a:p>
            <a:r>
              <a:rPr lang="en-GB" sz="2400" b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Ar</a:t>
            </a:r>
            <a:r>
              <a:rPr lang="en-GB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Ynys Môn, </a:t>
            </a:r>
            <a:r>
              <a:rPr lang="en-GB" sz="2400" b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gallwn</a:t>
            </a:r>
            <a:r>
              <a:rPr lang="en-GB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GB" sz="2400" b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ddod</a:t>
            </a:r>
            <a:r>
              <a:rPr lang="en-GB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o </a:t>
            </a:r>
            <a:r>
              <a:rPr lang="en-GB" sz="2400" b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hyd</a:t>
            </a:r>
            <a:r>
              <a:rPr lang="en-GB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i </a:t>
            </a:r>
            <a:r>
              <a:rPr lang="en-GB" sz="2400" b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dystiolaeth</a:t>
            </a:r>
            <a:r>
              <a:rPr lang="en-GB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o </a:t>
            </a:r>
            <a:r>
              <a:rPr lang="en-GB" sz="2400" b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newid</a:t>
            </a:r>
            <a:r>
              <a:rPr lang="en-GB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GB" sz="2400" b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mawr</a:t>
            </a:r>
            <a:r>
              <a:rPr lang="en-GB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GB" sz="2400" b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yn</a:t>
            </a:r>
            <a:r>
              <a:rPr lang="en-GB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GB" sz="2400" b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yr</a:t>
            </a:r>
            <a:r>
              <a:rPr lang="en-GB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GB" sz="2400" b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hinsawdd</a:t>
            </a:r>
            <a:r>
              <a:rPr lang="en-GB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GB" sz="2400" b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yn</a:t>
            </a:r>
            <a:r>
              <a:rPr lang="en-GB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y </a:t>
            </a:r>
            <a:r>
              <a:rPr lang="en-GB" sz="2400" b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gorffennol</a:t>
            </a:r>
            <a:r>
              <a:rPr lang="en-GB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GB" sz="2400" b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daearegol</a:t>
            </a:r>
            <a:r>
              <a:rPr lang="en-GB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GB" sz="2400" b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pell</a:t>
            </a:r>
            <a:r>
              <a:rPr lang="en-GB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a </a:t>
            </a:r>
            <a:r>
              <a:rPr lang="en-GB" sz="2400" b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diweddar</a:t>
            </a:r>
            <a:endParaRPr lang="en-GB" sz="2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7527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2000">
        <p:circle/>
      </p:transition>
    </mc:Choice>
    <mc:Fallback xmlns="">
      <p:transition spd="slow" advClick="0" advTm="22000">
        <p:circl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6" name="Picture 6" descr="https://t0.geograph.org.uk/stamp.php?id=1034171&amp;title=on&amp;gravity=SouthEast&amp;hash=73f99e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350"/>
                    </a14:imgEffect>
                    <a14:imgEffect>
                      <a14:saturation sat="1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4121" y="511247"/>
            <a:ext cx="5727989" cy="4295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0" y="5388182"/>
            <a:ext cx="12193057" cy="1469818"/>
            <a:chOff x="0" y="5388182"/>
            <a:chExt cx="12193057" cy="1469818"/>
          </a:xfrm>
        </p:grpSpPr>
        <p:grpSp>
          <p:nvGrpSpPr>
            <p:cNvPr id="7" name="Group 6"/>
            <p:cNvGrpSpPr/>
            <p:nvPr/>
          </p:nvGrpSpPr>
          <p:grpSpPr>
            <a:xfrm>
              <a:off x="0" y="5388182"/>
              <a:ext cx="12193057" cy="1469818"/>
              <a:chOff x="0" y="3704122"/>
              <a:chExt cx="12193057" cy="1469818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054" y="3806073"/>
                <a:ext cx="5098415" cy="1367867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70507" y="3961052"/>
                <a:ext cx="1057910" cy="1057910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sp>
            <p:nvSpPr>
              <p:cNvPr id="11" name="Rectangle 10"/>
              <p:cNvSpPr/>
              <p:nvPr/>
            </p:nvSpPr>
            <p:spPr>
              <a:xfrm>
                <a:off x="0" y="3704122"/>
                <a:ext cx="12193057" cy="1469818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7003565" y="5850900"/>
              <a:ext cx="3095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entury Gothic" panose="020B0502020202020204" pitchFamily="34" charset="0"/>
                </a:rPr>
                <a:t>GEOMÔN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292030" y="643253"/>
            <a:ext cx="540380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>
                <a:latin typeface="Century Gothic" panose="020B0502020202020204" pitchFamily="34" charset="0"/>
              </a:rPr>
              <a:t>I grynhoi      </a:t>
            </a:r>
          </a:p>
          <a:p>
            <a:endParaRPr lang="en-GB" sz="2400">
              <a:latin typeface="Century Gothic" panose="020B0502020202020204" pitchFamily="34" charset="0"/>
            </a:endParaRPr>
          </a:p>
          <a:p>
            <a:r>
              <a:rPr lang="en-GB" sz="2400">
                <a:latin typeface="Century Gothic" panose="020B0502020202020204" pitchFamily="34" charset="0"/>
              </a:rPr>
              <a:t>Ffurfiwyd y Clog-glai o ganlyniad i newid hinsawdd a achoswyd gan ostyngiad yn faint o egni’r Haul oedd yn cyrraedd y Ddaear</a:t>
            </a:r>
          </a:p>
          <a:p>
            <a:endParaRPr lang="en-GB" sz="2400">
              <a:latin typeface="Century Gothic" panose="020B0502020202020204" pitchFamily="34" charset="0"/>
            </a:endParaRPr>
          </a:p>
          <a:p>
            <a:r>
              <a:rPr lang="en-GB" sz="2400">
                <a:latin typeface="Century Gothic" panose="020B0502020202020204" pitchFamily="34" charset="0"/>
              </a:rPr>
              <a:t>Roedd y Ddaear 6ºC yn oerach yn ystod yr uchafbwynt rhewlifol diwethaf, o gymharu â’i thymheredd erbyn hyn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7741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 result for global temperature and sea level variation through geologic time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9746" y="0"/>
            <a:ext cx="3906981" cy="53864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4"/>
          <p:cNvGrpSpPr/>
          <p:nvPr/>
        </p:nvGrpSpPr>
        <p:grpSpPr>
          <a:xfrm>
            <a:off x="0" y="5388182"/>
            <a:ext cx="12193057" cy="1469818"/>
            <a:chOff x="0" y="5388182"/>
            <a:chExt cx="12193057" cy="1469818"/>
          </a:xfrm>
        </p:grpSpPr>
        <p:grpSp>
          <p:nvGrpSpPr>
            <p:cNvPr id="6" name="Group 5"/>
            <p:cNvGrpSpPr/>
            <p:nvPr/>
          </p:nvGrpSpPr>
          <p:grpSpPr>
            <a:xfrm>
              <a:off x="0" y="5388182"/>
              <a:ext cx="12193057" cy="1469818"/>
              <a:chOff x="0" y="3704122"/>
              <a:chExt cx="12193057" cy="1469818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054" y="3806073"/>
                <a:ext cx="5098415" cy="1367867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70507" y="3961052"/>
                <a:ext cx="1057910" cy="1057910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sp>
            <p:nvSpPr>
              <p:cNvPr id="10" name="Rectangle 9"/>
              <p:cNvSpPr/>
              <p:nvPr/>
            </p:nvSpPr>
            <p:spPr>
              <a:xfrm>
                <a:off x="0" y="3704122"/>
                <a:ext cx="12193057" cy="1469818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7003565" y="5850900"/>
              <a:ext cx="3095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entury Gothic" panose="020B0502020202020204" pitchFamily="34" charset="0"/>
                </a:rPr>
                <a:t>GEOMÔN</a:t>
              </a:r>
            </a:p>
          </p:txBody>
        </p:sp>
      </p:grpSp>
      <p:cxnSp>
        <p:nvCxnSpPr>
          <p:cNvPr id="12" name="Straight Connector 11"/>
          <p:cNvCxnSpPr/>
          <p:nvPr/>
        </p:nvCxnSpPr>
        <p:spPr>
          <a:xfrm>
            <a:off x="1121295" y="486756"/>
            <a:ext cx="4110181" cy="923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121295" y="3002934"/>
            <a:ext cx="4110181" cy="923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789025" y="226308"/>
            <a:ext cx="4304146" cy="49859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>
                <a:latin typeface="Century Gothic" panose="020B0502020202020204" pitchFamily="34" charset="0"/>
              </a:rPr>
              <a:t>Mae tymheredd cymedrig y byd (y llinell goch) a lefel byd-eang y môr (y llinell las) wedi amrywio dros amser daearegol</a:t>
            </a:r>
            <a:endParaRPr lang="en-GB" sz="2400" dirty="0">
              <a:latin typeface="Century Gothic" panose="020B0502020202020204" pitchFamily="34" charset="0"/>
            </a:endParaRPr>
          </a:p>
          <a:p>
            <a:endParaRPr lang="en-GB">
              <a:latin typeface="Century Gothic" panose="020B0502020202020204" pitchFamily="34" charset="0"/>
            </a:endParaRPr>
          </a:p>
          <a:p>
            <a:r>
              <a:rPr lang="en-GB">
                <a:latin typeface="Century Gothic" panose="020B0502020202020204" pitchFamily="34" charset="0"/>
              </a:rPr>
              <a:t>Gall tymheredd y byd achosi newidiadau yn lefel y môr: mae tymheredd uchel yn toddi’r llenni iâ pegynol ac yn ehangu’r cefnforoedd; mae tymheredd isel yn golygu bo lefelau dŵr y môr yn gostwng</a:t>
            </a:r>
          </a:p>
          <a:p>
            <a:endParaRPr lang="en-GB" dirty="0">
              <a:latin typeface="Century Gothic" panose="020B0502020202020204" pitchFamily="34" charset="0"/>
            </a:endParaRPr>
          </a:p>
          <a:p>
            <a:r>
              <a:rPr lang="en-GB">
                <a:latin typeface="Century Gothic" panose="020B0502020202020204" pitchFamily="34" charset="0"/>
              </a:rPr>
              <a:t>Nid tymheredd yw’r unig ffactor sy’n newid lefel y môr </a:t>
            </a:r>
            <a:endParaRPr lang="en-GB" dirty="0">
              <a:latin typeface="Century Gothic" panose="020B0502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31476" y="302090"/>
            <a:ext cx="208280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/>
              <a:t>Clog-glai    </a:t>
            </a:r>
          </a:p>
          <a:p>
            <a:r>
              <a:rPr lang="en-GB"/>
              <a:t>Tymheredd yn isel </a:t>
            </a:r>
          </a:p>
          <a:p>
            <a:r>
              <a:rPr lang="en-GB"/>
              <a:t>Lefel y môr yn isel 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5231476" y="2828786"/>
            <a:ext cx="3032298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/>
              <a:t>Calchfaen Carbonifferaidd         </a:t>
            </a:r>
          </a:p>
          <a:p>
            <a:r>
              <a:rPr lang="en-GB"/>
              <a:t>Tymheredd yn uchel</a:t>
            </a:r>
          </a:p>
          <a:p>
            <a:r>
              <a:rPr lang="en-GB"/>
              <a:t>Lefel y môr yn uchel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 rot="16200000">
            <a:off x="-1982047" y="2508579"/>
            <a:ext cx="538649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/>
              <a:t>                         </a:t>
            </a:r>
            <a:r>
              <a:rPr lang="en-GB" sz="1400"/>
              <a:t>Miliynau o flynyddoedd cyn y presennol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4036994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nnnnn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0" y="5388182"/>
            <a:ext cx="12193057" cy="1469818"/>
            <a:chOff x="0" y="5388182"/>
            <a:chExt cx="12193057" cy="1469818"/>
          </a:xfrm>
        </p:grpSpPr>
        <p:grpSp>
          <p:nvGrpSpPr>
            <p:cNvPr id="4" name="Group 3"/>
            <p:cNvGrpSpPr/>
            <p:nvPr/>
          </p:nvGrpSpPr>
          <p:grpSpPr>
            <a:xfrm>
              <a:off x="0" y="5388182"/>
              <a:ext cx="12193057" cy="1469818"/>
              <a:chOff x="0" y="3704122"/>
              <a:chExt cx="12193057" cy="1469818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054" y="3806073"/>
                <a:ext cx="5098415" cy="1367867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70507" y="3961052"/>
                <a:ext cx="1057910" cy="1057910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sp>
            <p:nvSpPr>
              <p:cNvPr id="8" name="Rectangle 7"/>
              <p:cNvSpPr/>
              <p:nvPr/>
            </p:nvSpPr>
            <p:spPr>
              <a:xfrm>
                <a:off x="0" y="3704122"/>
                <a:ext cx="12193057" cy="1469818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>
              <a:off x="7003565" y="5850900"/>
              <a:ext cx="3095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entury Gothic" panose="020B0502020202020204" pitchFamily="34" charset="0"/>
                </a:rPr>
                <a:t>GEOMÔN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140198" y="25916"/>
            <a:ext cx="785576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>
                <a:latin typeface="Century Gothic" panose="020B0502020202020204" pitchFamily="34" charset="0"/>
              </a:rPr>
              <a:t>Mae’r Calchfaen Carbonifferaidd a’r Clog-glai Cwaternaidd yn hygyrch iawn ym Môn                                    </a:t>
            </a:r>
          </a:p>
          <a:p>
            <a:endParaRPr lang="en-GB" sz="2000">
              <a:latin typeface="Century Gothic" panose="020B0502020202020204" pitchFamily="34" charset="0"/>
            </a:endParaRPr>
          </a:p>
          <a:p>
            <a:r>
              <a:rPr lang="en-GB" sz="2000">
                <a:latin typeface="Century Gothic" panose="020B0502020202020204" pitchFamily="34" charset="0"/>
              </a:rPr>
              <a:t>Am ragor o wybodaeth o ran lle i fynd i weld y ffurfiannau daearegol hyn, ynghyd â safleoedd daearegol diddorol eraill sy’n dweud hanes y Ddaear yn ystod 700 miliwn o flynyddoedd, cysylltwch â GeoMôn</a:t>
            </a:r>
          </a:p>
          <a:p>
            <a:endParaRPr lang="en-GB" sz="2000">
              <a:latin typeface="Century Gothic" panose="020B0502020202020204" pitchFamily="34" charset="0"/>
            </a:endParaRPr>
          </a:p>
          <a:p>
            <a:r>
              <a:rPr lang="en-GB" sz="2000">
                <a:latin typeface="Century Gothic" panose="020B0502020202020204" pitchFamily="34" charset="0"/>
              </a:rPr>
              <a:t>Byddem wrth ein boddau’n clywed gennych</a:t>
            </a:r>
          </a:p>
          <a:p>
            <a:endParaRPr lang="en-GB" sz="2000">
              <a:latin typeface="Century Gothic" panose="020B0502020202020204" pitchFamily="34" charset="0"/>
            </a:endParaRPr>
          </a:p>
          <a:p>
            <a:r>
              <a:rPr lang="en-GB" sz="2000">
                <a:latin typeface="Century Gothic" panose="020B0502020202020204" pitchFamily="34" charset="0"/>
              </a:rPr>
              <a:t>Gwefan: geomon.co.uk</a:t>
            </a:r>
          </a:p>
          <a:p>
            <a:endParaRPr lang="en-GB" sz="2000">
              <a:latin typeface="Century Gothic" panose="020B0502020202020204" pitchFamily="34" charset="0"/>
            </a:endParaRPr>
          </a:p>
          <a:p>
            <a:r>
              <a:rPr lang="en-GB" sz="2000">
                <a:latin typeface="Century Gothic" panose="020B0502020202020204" pitchFamily="34" charset="0"/>
              </a:rPr>
              <a:t>E-bost: margaretwood7@icloud.com</a:t>
            </a:r>
          </a:p>
          <a:p>
            <a:endParaRPr lang="en-GB" sz="2000" dirty="0">
              <a:latin typeface="Century Gothic" panose="020B0502020202020204" pitchFamily="34" charset="0"/>
            </a:endParaRPr>
          </a:p>
        </p:txBody>
      </p:sp>
      <p:pic>
        <p:nvPicPr>
          <p:cNvPr id="18434" name="Picture 2" descr="Image preview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273" y="0"/>
            <a:ext cx="3621126" cy="404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058" y="4050232"/>
            <a:ext cx="12191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>
                <a:solidFill>
                  <a:srgbClr val="FF0000"/>
                </a:solidFill>
                <a:latin typeface="Century Gothic" panose="020B0502020202020204" pitchFamily="34" charset="0"/>
              </a:rPr>
              <a:t>Mae Geoparc Byd-eang UNESCO GeoMôn yn un o 161 Geoparc mewn 44 o wledydd. Mae Geoparciau Byd-eang UNESCO yn ardaloedd daearegol unigol, unedig lle rheolir safleoedd a thirweddau o arwyddocâd daearegol rhyngwladol yn ôl cysyniad cyfannol o amddiffyn, addysg a datblygu cynaliadwy </a:t>
            </a:r>
            <a:endParaRPr lang="en-GB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5075513"/>
            <a:ext cx="25050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/>
              <a:t>Colin </a:t>
            </a:r>
            <a:r>
              <a:rPr lang="en-GB" sz="1400" i="1" dirty="0" err="1"/>
              <a:t>Jago</a:t>
            </a:r>
            <a:r>
              <a:rPr lang="en-GB" sz="1400" i="1"/>
              <a:t>, Gorffennaf </a:t>
            </a:r>
            <a:r>
              <a:rPr lang="en-GB" sz="1400" i="1" dirty="0"/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2243176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nnnnn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0" y="5388182"/>
            <a:ext cx="12193057" cy="1469818"/>
            <a:chOff x="0" y="5388182"/>
            <a:chExt cx="12193057" cy="1469818"/>
          </a:xfrm>
        </p:grpSpPr>
        <p:grpSp>
          <p:nvGrpSpPr>
            <p:cNvPr id="4" name="Group 3"/>
            <p:cNvGrpSpPr/>
            <p:nvPr/>
          </p:nvGrpSpPr>
          <p:grpSpPr>
            <a:xfrm>
              <a:off x="0" y="5388182"/>
              <a:ext cx="12193057" cy="1469818"/>
              <a:chOff x="0" y="3704122"/>
              <a:chExt cx="12193057" cy="1469818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054" y="3806073"/>
                <a:ext cx="5098415" cy="1367867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70507" y="3961052"/>
                <a:ext cx="1057910" cy="1057910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sp>
            <p:nvSpPr>
              <p:cNvPr id="8" name="Rectangle 7"/>
              <p:cNvSpPr/>
              <p:nvPr/>
            </p:nvSpPr>
            <p:spPr>
              <a:xfrm>
                <a:off x="0" y="3704122"/>
                <a:ext cx="12193057" cy="1469818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>
              <a:off x="7003565" y="5850900"/>
              <a:ext cx="3095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entury Gothic" panose="020B0502020202020204" pitchFamily="34" charset="0"/>
                </a:rPr>
                <a:t>GEOMÔN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15636" y="1534471"/>
            <a:ext cx="1092661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600" dirty="0">
              <a:latin typeface="Century Gothic" panose="020B0502020202020204" pitchFamily="34" charset="0"/>
            </a:endParaRPr>
          </a:p>
          <a:p>
            <a:r>
              <a:rPr lang="en-GB" sz="2000" dirty="0">
                <a:latin typeface="Century Gothic" panose="020B0502020202020204" pitchFamily="34" charset="0"/>
              </a:rPr>
              <a:t>1 </a:t>
            </a: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BYD-EANG</a:t>
            </a:r>
            <a:r>
              <a:rPr lang="en-GB" sz="2000" b="1" dirty="0">
                <a:latin typeface="Century Gothic" panose="020B0502020202020204" pitchFamily="34" charset="0"/>
              </a:rPr>
              <a:t> </a:t>
            </a:r>
            <a:r>
              <a:rPr lang="en-GB" sz="2000" dirty="0">
                <a:latin typeface="Century Gothic" panose="020B0502020202020204" pitchFamily="34" charset="0"/>
              </a:rPr>
              <a:t>o </a:t>
            </a:r>
            <a:r>
              <a:rPr lang="en-GB" sz="2000" dirty="0" err="1">
                <a:latin typeface="Century Gothic" panose="020B0502020202020204" pitchFamily="34" charset="0"/>
              </a:rPr>
              <a:t>ganlyniad</a:t>
            </a:r>
            <a:r>
              <a:rPr lang="en-GB" sz="2000" dirty="0">
                <a:latin typeface="Century Gothic" panose="020B0502020202020204" pitchFamily="34" charset="0"/>
              </a:rPr>
              <a:t> i </a:t>
            </a:r>
            <a:r>
              <a:rPr lang="en-GB" sz="2000" dirty="0" err="1">
                <a:latin typeface="Century Gothic" panose="020B0502020202020204" pitchFamily="34" charset="0"/>
              </a:rPr>
              <a:t>amrywiadau</a:t>
            </a:r>
            <a:r>
              <a:rPr lang="en-GB" sz="2000" dirty="0">
                <a:latin typeface="Century Gothic" panose="020B0502020202020204" pitchFamily="34" charset="0"/>
              </a:rPr>
              <a:t> o ran</a:t>
            </a: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faint o </a:t>
            </a:r>
            <a:r>
              <a:rPr lang="en-GB" sz="2000" b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ynni</a:t>
            </a: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GB" sz="2000" b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gwres</a:t>
            </a: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GB" sz="2000" b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yn</a:t>
            </a: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GB" sz="2000" b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yr</a:t>
            </a: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GB" sz="2000" b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atmosffer</a:t>
            </a:r>
            <a:endParaRPr lang="en-GB" sz="20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endParaRPr lang="en-GB" sz="20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err="1">
                <a:latin typeface="Century Gothic" panose="020B0502020202020204" pitchFamily="34" charset="0"/>
              </a:rPr>
              <a:t>sy’n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cyrraedd</a:t>
            </a:r>
            <a:r>
              <a:rPr lang="en-GB" sz="2000" dirty="0">
                <a:latin typeface="Century Gothic" panose="020B0502020202020204" pitchFamily="34" charset="0"/>
              </a:rPr>
              <a:t> y </a:t>
            </a:r>
            <a:r>
              <a:rPr lang="en-GB" sz="2000" dirty="0" err="1">
                <a:latin typeface="Century Gothic" panose="020B0502020202020204" pitchFamily="34" charset="0"/>
              </a:rPr>
              <a:t>Ddaear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o’r</a:t>
            </a:r>
            <a:r>
              <a:rPr lang="en-GB" sz="2000" dirty="0">
                <a:latin typeface="Century Gothic" panose="020B0502020202020204" pitchFamily="34" charset="0"/>
              </a:rPr>
              <a:t> Haul (</a:t>
            </a:r>
            <a:r>
              <a:rPr lang="en-GB" sz="2000" dirty="0" err="1">
                <a:latin typeface="Century Gothic" panose="020B0502020202020204" pitchFamily="34" charset="0"/>
              </a:rPr>
              <a:t>e.e</a:t>
            </a:r>
            <a:r>
              <a:rPr lang="en-GB" sz="2000" dirty="0">
                <a:latin typeface="Century Gothic" panose="020B0502020202020204" pitchFamily="34" charset="0"/>
              </a:rPr>
              <a:t>. </a:t>
            </a:r>
            <a:r>
              <a:rPr lang="en-GB" sz="2000" dirty="0" err="1">
                <a:latin typeface="Century Gothic" panose="020B0502020202020204" pitchFamily="34" charset="0"/>
              </a:rPr>
              <a:t>newid</a:t>
            </a:r>
            <a:r>
              <a:rPr lang="en-GB" sz="2000" dirty="0">
                <a:latin typeface="Century Gothic" panose="020B0502020202020204" pitchFamily="34" charset="0"/>
              </a:rPr>
              <a:t> o ran y </a:t>
            </a:r>
            <a:r>
              <a:rPr lang="en-GB" sz="2000" dirty="0" err="1">
                <a:latin typeface="Century Gothic" panose="020B0502020202020204" pitchFamily="34" charset="0"/>
              </a:rPr>
              <a:t>pellter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rhwng</a:t>
            </a:r>
            <a:r>
              <a:rPr lang="en-GB" sz="2000" dirty="0">
                <a:latin typeface="Century Gothic" panose="020B0502020202020204" pitchFamily="34" charset="0"/>
              </a:rPr>
              <a:t> y </a:t>
            </a:r>
            <a:r>
              <a:rPr lang="en-GB" sz="2000" dirty="0" err="1">
                <a:latin typeface="Century Gothic" panose="020B0502020202020204" pitchFamily="34" charset="0"/>
              </a:rPr>
              <a:t>Ddaear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a’r</a:t>
            </a:r>
            <a:r>
              <a:rPr lang="en-GB" sz="2000" dirty="0">
                <a:latin typeface="Century Gothic" panose="020B0502020202020204" pitchFamily="34" charset="0"/>
              </a:rPr>
              <a:t> Haul)</a:t>
            </a:r>
          </a:p>
          <a:p>
            <a:endParaRPr lang="en-GB" sz="20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err="1">
                <a:latin typeface="Century Gothic" panose="020B0502020202020204" pitchFamily="34" charset="0"/>
              </a:rPr>
              <a:t>sy’n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cael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ei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gadw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gan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yr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atmosffer</a:t>
            </a:r>
            <a:r>
              <a:rPr lang="en-GB" sz="2000" dirty="0">
                <a:latin typeface="Century Gothic" panose="020B0502020202020204" pitchFamily="34" charset="0"/>
              </a:rPr>
              <a:t> (</a:t>
            </a:r>
            <a:r>
              <a:rPr lang="en-GB" sz="2000" dirty="0" err="1">
                <a:latin typeface="Century Gothic" panose="020B0502020202020204" pitchFamily="34" charset="0"/>
              </a:rPr>
              <a:t>e.e</a:t>
            </a:r>
            <a:r>
              <a:rPr lang="en-GB" sz="2000" dirty="0">
                <a:latin typeface="Century Gothic" panose="020B0502020202020204" pitchFamily="34" charset="0"/>
              </a:rPr>
              <a:t>. </a:t>
            </a:r>
            <a:r>
              <a:rPr lang="en-GB" sz="2000" dirty="0" err="1">
                <a:latin typeface="Century Gothic" panose="020B0502020202020204" pitchFamily="34" charset="0"/>
              </a:rPr>
              <a:t>cynnydd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mewn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nwyon</a:t>
            </a:r>
            <a:r>
              <a:rPr lang="en-GB" sz="2000" dirty="0">
                <a:latin typeface="Century Gothic" panose="020B0502020202020204" pitchFamily="34" charset="0"/>
              </a:rPr>
              <a:t> t</a:t>
            </a:r>
            <a:r>
              <a:rPr lang="cy-GB" sz="2000" dirty="0">
                <a:latin typeface="Century Gothic" panose="020B0502020202020204" pitchFamily="34" charset="0"/>
              </a:rPr>
              <a:t>ŷ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gwydr</a:t>
            </a:r>
            <a:r>
              <a:rPr lang="en-GB" sz="2000" dirty="0">
                <a:latin typeface="Century Gothic" panose="020B0502020202020204" pitchFamily="34" charset="0"/>
              </a:rPr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err="1">
                <a:latin typeface="Century Gothic" panose="020B0502020202020204" pitchFamily="34" charset="0"/>
              </a:rPr>
              <a:t>sy’n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cael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ei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gyfnewid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rhwng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wyneb</a:t>
            </a:r>
            <a:r>
              <a:rPr lang="en-GB" sz="2000" dirty="0">
                <a:latin typeface="Century Gothic" panose="020B0502020202020204" pitchFamily="34" charset="0"/>
              </a:rPr>
              <a:t> y </a:t>
            </a:r>
            <a:r>
              <a:rPr lang="en-GB" sz="2000" dirty="0" err="1">
                <a:latin typeface="Century Gothic" panose="020B0502020202020204" pitchFamily="34" charset="0"/>
              </a:rPr>
              <a:t>Ddaear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a’r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atmosffer</a:t>
            </a:r>
            <a:r>
              <a:rPr lang="en-GB" sz="2000" dirty="0">
                <a:latin typeface="Century Gothic" panose="020B0502020202020204" pitchFamily="34" charset="0"/>
              </a:rPr>
              <a:t> (</a:t>
            </a:r>
            <a:r>
              <a:rPr lang="en-GB" sz="2000" dirty="0" err="1">
                <a:latin typeface="Century Gothic" panose="020B0502020202020204" pitchFamily="34" charset="0"/>
              </a:rPr>
              <a:t>mae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drifft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cyfandirol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yn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newid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dosbarthiad</a:t>
            </a:r>
            <a:r>
              <a:rPr lang="en-GB" sz="2000" dirty="0">
                <a:latin typeface="Century Gothic" panose="020B0502020202020204" pitchFamily="34" charset="0"/>
              </a:rPr>
              <a:t> y </a:t>
            </a:r>
            <a:r>
              <a:rPr lang="en-GB" sz="2000" dirty="0" err="1">
                <a:latin typeface="Century Gothic" panose="020B0502020202020204" pitchFamily="34" charset="0"/>
              </a:rPr>
              <a:t>cyfandiroedd</a:t>
            </a:r>
            <a:r>
              <a:rPr lang="en-GB" sz="2000" dirty="0">
                <a:latin typeface="Century Gothic" panose="020B0502020202020204" pitchFamily="34" charset="0"/>
              </a:rPr>
              <a:t> a </a:t>
            </a:r>
            <a:r>
              <a:rPr lang="en-GB" sz="2000" dirty="0" err="1">
                <a:latin typeface="Century Gothic" panose="020B0502020202020204" pitchFamily="34" charset="0"/>
              </a:rPr>
              <a:t>basnau’r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cefnforoedd</a:t>
            </a:r>
            <a:r>
              <a:rPr lang="en-GB" sz="2000" dirty="0">
                <a:latin typeface="Century Gothic" panose="020B0502020202020204" pitchFamily="34" charset="0"/>
              </a:rPr>
              <a:t>)</a:t>
            </a:r>
          </a:p>
          <a:p>
            <a:endParaRPr lang="en-GB" sz="1600" dirty="0">
              <a:latin typeface="Century Gothic" panose="020B0502020202020204" pitchFamily="34" charset="0"/>
            </a:endParaRPr>
          </a:p>
          <a:p>
            <a:endParaRPr lang="en-GB" sz="1600" dirty="0">
              <a:latin typeface="Century Gothic" panose="020B0502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8037" y="40189"/>
            <a:ext cx="792941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>
                <a:latin typeface="Century Gothic" panose="020B0502020202020204" pitchFamily="34" charset="0"/>
              </a:rPr>
              <a:t>ACHOSION NATURIOL NEWID HINSAWDD</a:t>
            </a:r>
            <a:endParaRPr lang="en-GB" sz="2800" b="1" dirty="0">
              <a:latin typeface="Century Gothic" panose="020B0502020202020204" pitchFamily="34" charset="0"/>
            </a:endParaRPr>
          </a:p>
          <a:p>
            <a:endParaRPr lang="en-GB" sz="2400" b="1" dirty="0">
              <a:latin typeface="Century Gothic" panose="020B0502020202020204" pitchFamily="34" charset="0"/>
            </a:endParaRPr>
          </a:p>
          <a:p>
            <a:r>
              <a:rPr lang="en-GB" sz="2400">
                <a:latin typeface="Century Gothic" panose="020B0502020202020204" pitchFamily="34" charset="0"/>
              </a:rPr>
              <a:t>GALL NEWID HINSAWDD FOD AR LEFEL </a:t>
            </a:r>
            <a:r>
              <a:rPr lang="en-GB" sz="2400" b="1">
                <a:solidFill>
                  <a:srgbClr val="FF0000"/>
                </a:solidFill>
                <a:latin typeface="Century Gothic" panose="020B0502020202020204" pitchFamily="34" charset="0"/>
              </a:rPr>
              <a:t>FYD-EANG </a:t>
            </a:r>
            <a:r>
              <a:rPr lang="en-GB" sz="2400">
                <a:latin typeface="Century Gothic" panose="020B0502020202020204" pitchFamily="34" charset="0"/>
              </a:rPr>
              <a:t>NEU </a:t>
            </a:r>
            <a:r>
              <a:rPr lang="en-GB" sz="2400" b="1">
                <a:solidFill>
                  <a:srgbClr val="FF0000"/>
                </a:solidFill>
                <a:latin typeface="Century Gothic" panose="020B0502020202020204" pitchFamily="34" charset="0"/>
              </a:rPr>
              <a:t>RANBARTHOL</a:t>
            </a:r>
            <a:endParaRPr lang="en-GB" sz="2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endParaRPr lang="en-GB" sz="2400" dirty="0">
              <a:latin typeface="Century Gothic" panose="020B0502020202020204" pitchFamily="34" charset="0"/>
            </a:endParaRPr>
          </a:p>
        </p:txBody>
      </p:sp>
      <p:pic>
        <p:nvPicPr>
          <p:cNvPr id="11" name="Picture 2" descr="What are Milankovitch cycles and how do they contribute to climate change?  | Socratic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55200" y="66299"/>
            <a:ext cx="2142836" cy="1605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3220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5000">
        <p:circle/>
      </p:transition>
    </mc:Choice>
    <mc:Fallback xmlns="">
      <p:transition spd="slow" advClick="0" advTm="25000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nnnnn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8037" y="2146494"/>
            <a:ext cx="104324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>
                <a:latin typeface="Century Gothic" panose="020B0502020202020204" pitchFamily="34" charset="0"/>
              </a:rPr>
              <a:t>2 </a:t>
            </a:r>
            <a:r>
              <a:rPr lang="en-GB" sz="2000" b="1">
                <a:solidFill>
                  <a:srgbClr val="FF0000"/>
                </a:solidFill>
                <a:latin typeface="Century Gothic" panose="020B0502020202020204" pitchFamily="34" charset="0"/>
              </a:rPr>
              <a:t>RHANBARTHOL</a:t>
            </a:r>
            <a:r>
              <a:rPr lang="en-GB" sz="2000" b="1">
                <a:latin typeface="Century Gothic" panose="020B0502020202020204" pitchFamily="34" charset="0"/>
              </a:rPr>
              <a:t> </a:t>
            </a:r>
            <a:r>
              <a:rPr lang="en-GB" sz="2000">
                <a:latin typeface="Century Gothic" panose="020B0502020202020204" pitchFamily="34" charset="0"/>
              </a:rPr>
              <a:t>o ganlyniad i </a:t>
            </a:r>
            <a:r>
              <a:rPr lang="en-GB" sz="2000" b="1">
                <a:solidFill>
                  <a:srgbClr val="FF0000"/>
                </a:solidFill>
                <a:latin typeface="Century Gothic" panose="020B0502020202020204" pitchFamily="34" charset="0"/>
              </a:rPr>
              <a:t>leoliad daearyddol a thopograffi’r cyfandiroedd</a:t>
            </a:r>
            <a:endParaRPr lang="en-GB" sz="20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endParaRPr lang="en-GB" sz="2000" dirty="0">
              <a:latin typeface="Century Gothic" panose="020B0502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>
                <a:latin typeface="Century Gothic" panose="020B0502020202020204" pitchFamily="34" charset="0"/>
              </a:rPr>
              <a:t>Mae dosbarthiad y cyfandiroedd yn newid o ganlyniad i ddrifft cyfandirol ac mae rhanbarth yn symud o un parth hinsawdd i un arall</a:t>
            </a:r>
            <a:endParaRPr lang="en-GB" sz="2000" dirty="0">
              <a:latin typeface="Century Gothic" panose="020B0502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>
                <a:latin typeface="Century Gothic" panose="020B0502020202020204" pitchFamily="34" charset="0"/>
              </a:rPr>
              <a:t>Mae cadwyn newydd o fynyddoedd yn cael ei chreu o ganlyniad i wrthdrawiad cyfandiroedd sy’n newid patrymau tywydd rhanbarthol</a:t>
            </a:r>
            <a:endParaRPr lang="en-GB" sz="2000" dirty="0">
              <a:latin typeface="Century Gothic" panose="020B0502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0" y="5388182"/>
            <a:ext cx="12193057" cy="1469818"/>
            <a:chOff x="0" y="5388182"/>
            <a:chExt cx="12193057" cy="1469818"/>
          </a:xfrm>
        </p:grpSpPr>
        <p:grpSp>
          <p:nvGrpSpPr>
            <p:cNvPr id="6" name="Group 5"/>
            <p:cNvGrpSpPr/>
            <p:nvPr/>
          </p:nvGrpSpPr>
          <p:grpSpPr>
            <a:xfrm>
              <a:off x="0" y="5388182"/>
              <a:ext cx="12193057" cy="1469818"/>
              <a:chOff x="0" y="3704122"/>
              <a:chExt cx="12193057" cy="1469818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054" y="3806073"/>
                <a:ext cx="5098415" cy="1367867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70507" y="3961052"/>
                <a:ext cx="1057910" cy="1057910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sp>
            <p:nvSpPr>
              <p:cNvPr id="10" name="Rectangle 9"/>
              <p:cNvSpPr/>
              <p:nvPr/>
            </p:nvSpPr>
            <p:spPr>
              <a:xfrm>
                <a:off x="0" y="3704122"/>
                <a:ext cx="12193057" cy="1469818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7003565" y="5850900"/>
              <a:ext cx="3095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entury Gothic" panose="020B0502020202020204" pitchFamily="34" charset="0"/>
                </a:rPr>
                <a:t>GEOMÔN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68037" y="40189"/>
            <a:ext cx="792941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>
                <a:latin typeface="Century Gothic" panose="020B0502020202020204" pitchFamily="34" charset="0"/>
              </a:rPr>
              <a:t>ACHOSION NATURIOL NEWID HINSAWDD</a:t>
            </a:r>
            <a:endParaRPr lang="en-GB" sz="2800" b="1" dirty="0">
              <a:latin typeface="Century Gothic" panose="020B0502020202020204" pitchFamily="34" charset="0"/>
            </a:endParaRPr>
          </a:p>
          <a:p>
            <a:endParaRPr lang="en-GB" sz="2400" b="1" dirty="0"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GALL NEWID HINSAWDD FOD AR LEFEL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FYD-EANG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NEU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RANBARTHOL</a:t>
            </a:r>
          </a:p>
          <a:p>
            <a:endParaRPr lang="en-GB" sz="2400" dirty="0">
              <a:latin typeface="Century Gothic" panose="020B0502020202020204" pitchFamily="34" charset="0"/>
            </a:endParaRPr>
          </a:p>
        </p:txBody>
      </p:sp>
      <p:sp>
        <p:nvSpPr>
          <p:cNvPr id="13" name="AutoShape 4" descr="Continental Drift Stock Footage ~ Royalty Free Videos | Pond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3320" name="Picture 8" descr="Continental Drift - Shawn Hicks Plate tectonics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51841" y="230728"/>
            <a:ext cx="2081542" cy="1250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95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6" descr="Taking Responsibility to Rebuild Coral Reefs | Mars, Incorporate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46206"/>
            <a:ext cx="12193057" cy="539981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nnnnn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36274" y="505515"/>
            <a:ext cx="91033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>
                <a:solidFill>
                  <a:srgbClr val="FFFF00"/>
                </a:solidFill>
                <a:latin typeface="Century Gothic" panose="020B0502020202020204" pitchFamily="34" charset="0"/>
              </a:rPr>
              <a:t>Enghraifft o newid hinsawdd ar lefel ranbarthol o ganlyniad i ddrifft cyfandirol</a:t>
            </a:r>
            <a:endParaRPr lang="en-GB" sz="3200" b="1" dirty="0">
              <a:solidFill>
                <a:srgbClr val="FFFF00"/>
              </a:solidFill>
              <a:latin typeface="Century Gothic" panose="020B0502020202020204" pitchFamily="34" charset="0"/>
            </a:endParaRPr>
          </a:p>
          <a:p>
            <a:pPr algn="ctr"/>
            <a:endParaRPr lang="en-GB" sz="3200" b="1" dirty="0">
              <a:solidFill>
                <a:srgbClr val="FFFF00"/>
              </a:solidFill>
              <a:latin typeface="Century Gothic" panose="020B0502020202020204" pitchFamily="34" charset="0"/>
            </a:endParaRPr>
          </a:p>
          <a:p>
            <a:pPr algn="ctr"/>
            <a:endParaRPr lang="en-GB" sz="3200" b="1" dirty="0">
              <a:solidFill>
                <a:srgbClr val="FFFF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4400" b="1">
                <a:solidFill>
                  <a:srgbClr val="FFFF00"/>
                </a:solidFill>
                <a:latin typeface="Century Gothic" panose="020B0502020202020204" pitchFamily="34" charset="0"/>
              </a:rPr>
              <a:t>Y CALCHFAEN CARBONIFFERAIDD</a:t>
            </a:r>
            <a:endParaRPr lang="en-GB" sz="4400" b="1" dirty="0">
              <a:solidFill>
                <a:srgbClr val="FFFF00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5388182"/>
            <a:ext cx="12193057" cy="1469818"/>
            <a:chOff x="0" y="5388182"/>
            <a:chExt cx="12193057" cy="1469818"/>
          </a:xfrm>
        </p:grpSpPr>
        <p:grpSp>
          <p:nvGrpSpPr>
            <p:cNvPr id="5" name="Group 4"/>
            <p:cNvGrpSpPr/>
            <p:nvPr/>
          </p:nvGrpSpPr>
          <p:grpSpPr>
            <a:xfrm>
              <a:off x="0" y="5388182"/>
              <a:ext cx="12193057" cy="1469818"/>
              <a:chOff x="0" y="3704122"/>
              <a:chExt cx="12193057" cy="1469818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054" y="3806073"/>
                <a:ext cx="5098415" cy="1367867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70507" y="3961052"/>
                <a:ext cx="1057910" cy="1057910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sp>
            <p:nvSpPr>
              <p:cNvPr id="9" name="Rectangle 8"/>
              <p:cNvSpPr/>
              <p:nvPr/>
            </p:nvSpPr>
            <p:spPr>
              <a:xfrm>
                <a:off x="0" y="3704122"/>
                <a:ext cx="12193057" cy="1469818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7003565" y="5850900"/>
              <a:ext cx="3095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entury Gothic" panose="020B0502020202020204" pitchFamily="34" charset="0"/>
                </a:rPr>
                <a:t>GEOMÔN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890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0000">
        <p:circle/>
      </p:transition>
    </mc:Choice>
    <mc:Fallback xmlns="">
      <p:transition spd="slow" advClick="0" advTm="10000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DSCN103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431" y="185468"/>
            <a:ext cx="6862478" cy="5098874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5388182"/>
            <a:ext cx="12193057" cy="1469818"/>
            <a:chOff x="0" y="5388182"/>
            <a:chExt cx="12193057" cy="1469818"/>
          </a:xfrm>
        </p:grpSpPr>
        <p:grpSp>
          <p:nvGrpSpPr>
            <p:cNvPr id="6" name="Group 5"/>
            <p:cNvGrpSpPr/>
            <p:nvPr/>
          </p:nvGrpSpPr>
          <p:grpSpPr>
            <a:xfrm>
              <a:off x="0" y="5388182"/>
              <a:ext cx="12193057" cy="1469818"/>
              <a:chOff x="0" y="3704122"/>
              <a:chExt cx="12193057" cy="1469818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054" y="3806073"/>
                <a:ext cx="5098415" cy="1367867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70507" y="3961052"/>
                <a:ext cx="1057910" cy="1057910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sp>
            <p:nvSpPr>
              <p:cNvPr id="9" name="Rectangle 8"/>
              <p:cNvSpPr/>
              <p:nvPr/>
            </p:nvSpPr>
            <p:spPr>
              <a:xfrm>
                <a:off x="0" y="3704122"/>
                <a:ext cx="12193057" cy="1469818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7003565" y="5850900"/>
              <a:ext cx="3095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entury Gothic" panose="020B0502020202020204" pitchFamily="34" charset="0"/>
                </a:rPr>
                <a:t>GEOMÔN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703127" y="146328"/>
            <a:ext cx="44242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>
                <a:latin typeface="Century Gothic" panose="020B0502020202020204" pitchFamily="34" charset="0"/>
              </a:rPr>
              <a:t>Calchfaen yn Nhraeth Coch yw hwn, a ffurfiwyd yn y Cyfnod Carbonifferaidd – </a:t>
            </a:r>
            <a:endParaRPr lang="en-GB" sz="2400" dirty="0">
              <a:latin typeface="Century Gothic" panose="020B0502020202020204" pitchFamily="34" charset="0"/>
            </a:endParaRPr>
          </a:p>
          <a:p>
            <a:r>
              <a:rPr lang="en-GB" sz="2400">
                <a:solidFill>
                  <a:srgbClr val="C00000"/>
                </a:solidFill>
                <a:latin typeface="Century Gothic" panose="020B0502020202020204" pitchFamily="34" charset="0"/>
              </a:rPr>
              <a:t>350 miliwn o flynyddoedd yn ôl </a:t>
            </a:r>
            <a:endParaRPr lang="en-GB" sz="2400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703127" y="3220434"/>
            <a:ext cx="44242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>
                <a:latin typeface="Century Gothic" panose="020B0502020202020204" pitchFamily="34" charset="0"/>
              </a:rPr>
              <a:t>Cafodd ei ddyddodi mewn m</a:t>
            </a:r>
            <a:r>
              <a:rPr lang="en-GB" sz="2400">
                <a:latin typeface="Century Gothic" panose="020B0502020202020204" pitchFamily="34" charset="0"/>
                <a:cs typeface="Calibri" panose="020F0502020204030204" pitchFamily="34" charset="0"/>
              </a:rPr>
              <a:t>ôr bas pan oedd yr hinsawdd yn drofannol</a:t>
            </a:r>
            <a:endParaRPr lang="en-GB" sz="2400" dirty="0">
              <a:latin typeface="Century Gothic" panose="020B0502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03127" y="4503052"/>
            <a:ext cx="3842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>
                <a:solidFill>
                  <a:srgbClr val="FF0000"/>
                </a:solidFill>
                <a:latin typeface="Century Gothic" panose="020B0502020202020204" pitchFamily="34" charset="0"/>
              </a:rPr>
              <a:t>Sut ydym yn gwybod?</a:t>
            </a:r>
            <a:endParaRPr lang="en-GB" sz="2400" b="1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03127" y="2010380"/>
            <a:ext cx="44899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>
                <a:latin typeface="Century Gothic" panose="020B0502020202020204" pitchFamily="34" charset="0"/>
              </a:rPr>
              <a:t>Mae’r calchfaen yn cynnwys calsiwm carbonad yn bennaf </a:t>
            </a:r>
            <a:endParaRPr lang="en-GB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45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nnnnn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0" y="5388182"/>
            <a:ext cx="12193057" cy="1469818"/>
            <a:chOff x="0" y="5388182"/>
            <a:chExt cx="12193057" cy="1469818"/>
          </a:xfrm>
        </p:grpSpPr>
        <p:grpSp>
          <p:nvGrpSpPr>
            <p:cNvPr id="8" name="Group 7"/>
            <p:cNvGrpSpPr/>
            <p:nvPr/>
          </p:nvGrpSpPr>
          <p:grpSpPr>
            <a:xfrm>
              <a:off x="0" y="5388182"/>
              <a:ext cx="12193057" cy="1469818"/>
              <a:chOff x="0" y="3704122"/>
              <a:chExt cx="12193057" cy="1469818"/>
            </a:xfrm>
          </p:grpSpPr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054" y="3806073"/>
                <a:ext cx="5098415" cy="1367867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70507" y="3961052"/>
                <a:ext cx="1057910" cy="1057910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sp>
            <p:nvSpPr>
              <p:cNvPr id="12" name="Rectangle 11"/>
              <p:cNvSpPr/>
              <p:nvPr/>
            </p:nvSpPr>
            <p:spPr>
              <a:xfrm>
                <a:off x="0" y="3704122"/>
                <a:ext cx="12193057" cy="1469818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7003565" y="5850900"/>
              <a:ext cx="3095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entury Gothic" panose="020B0502020202020204" pitchFamily="34" charset="0"/>
                </a:rPr>
                <a:t>GEOMÔN</a:t>
              </a:r>
            </a:p>
          </p:txBody>
        </p:sp>
      </p:grp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432" y="454984"/>
            <a:ext cx="8135426" cy="4500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8875550" y="454984"/>
            <a:ext cx="331750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Century Gothic" panose="020B0502020202020204" pitchFamily="34" charset="0"/>
              </a:rPr>
              <a:t>Mae’r </a:t>
            </a:r>
            <a:r>
              <a:rPr lang="en-GB" sz="2000" dirty="0" err="1">
                <a:latin typeface="Century Gothic" panose="020B0502020202020204" pitchFamily="34" charset="0"/>
              </a:rPr>
              <a:t>calchfaen</a:t>
            </a:r>
            <a:r>
              <a:rPr lang="en-GB" sz="2000" dirty="0">
                <a:latin typeface="Century Gothic" panose="020B0502020202020204" pitchFamily="34" charset="0"/>
              </a:rPr>
              <a:t> yn cynnwys </a:t>
            </a:r>
            <a:r>
              <a:rPr lang="en-GB" sz="2000" dirty="0" err="1">
                <a:latin typeface="Century Gothic" panose="020B0502020202020204" pitchFamily="34" charset="0"/>
              </a:rPr>
              <a:t>ffosiliau</a:t>
            </a:r>
            <a:r>
              <a:rPr lang="en-GB" sz="2000" dirty="0">
                <a:latin typeface="Century Gothic" panose="020B0502020202020204" pitchFamily="34" charset="0"/>
              </a:rPr>
              <a:t> CWRELAU </a:t>
            </a:r>
            <a:r>
              <a:rPr lang="en-GB" sz="2000" dirty="0" err="1">
                <a:latin typeface="Century Gothic" panose="020B0502020202020204" pitchFamily="34" charset="0"/>
              </a:rPr>
              <a:t>oedd</a:t>
            </a:r>
            <a:r>
              <a:rPr lang="en-GB" sz="2000" dirty="0">
                <a:latin typeface="Century Gothic" panose="020B0502020202020204" pitchFamily="34" charset="0"/>
              </a:rPr>
              <a:t> wedi </a:t>
            </a:r>
            <a:r>
              <a:rPr lang="en-GB" sz="2000" dirty="0" err="1">
                <a:latin typeface="Century Gothic" panose="020B0502020202020204" pitchFamily="34" charset="0"/>
              </a:rPr>
              <a:t>adeiladu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riffiau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cwrel</a:t>
            </a:r>
            <a:endParaRPr lang="en-GB" sz="2000" dirty="0">
              <a:latin typeface="Century Gothic" panose="020B0502020202020204" pitchFamily="34" charset="0"/>
            </a:endParaRPr>
          </a:p>
          <a:p>
            <a:endParaRPr lang="en-GB" sz="2000" dirty="0">
              <a:latin typeface="Century Gothic" panose="020B0502020202020204" pitchFamily="34" charset="0"/>
            </a:endParaRPr>
          </a:p>
          <a:p>
            <a:r>
              <a:rPr lang="en-GB" sz="2000" dirty="0">
                <a:latin typeface="Century Gothic" panose="020B0502020202020204" pitchFamily="34" charset="0"/>
              </a:rPr>
              <a:t>Nid </a:t>
            </a:r>
            <a:r>
              <a:rPr lang="en-GB" sz="2000" dirty="0" err="1" smtClean="0">
                <a:latin typeface="Century Gothic" panose="020B0502020202020204" pitchFamily="34" charset="0"/>
              </a:rPr>
              <a:t>yw’r</a:t>
            </a:r>
            <a:r>
              <a:rPr lang="en-GB" sz="2000" dirty="0" smtClean="0">
                <a:latin typeface="Century Gothic" panose="020B0502020202020204" pitchFamily="34" charset="0"/>
              </a:rPr>
              <a:t> </a:t>
            </a:r>
            <a:r>
              <a:rPr lang="en-GB" sz="2000" dirty="0" err="1" smtClean="0">
                <a:latin typeface="Century Gothic" panose="020B0502020202020204" pitchFamily="34" charset="0"/>
              </a:rPr>
              <a:t>cwrelau</a:t>
            </a:r>
            <a:r>
              <a:rPr lang="en-GB" sz="2000" dirty="0" smtClean="0">
                <a:latin typeface="Century Gothic" panose="020B0502020202020204" pitchFamily="34" charset="0"/>
              </a:rPr>
              <a:t> hyn,  </a:t>
            </a:r>
            <a:r>
              <a:rPr lang="en-GB" sz="2000" dirty="0">
                <a:latin typeface="Century Gothic" panose="020B0502020202020204" pitchFamily="34" charset="0"/>
              </a:rPr>
              <a:t>sy’n </a:t>
            </a:r>
            <a:r>
              <a:rPr lang="en-GB" sz="2000" dirty="0" err="1">
                <a:latin typeface="Century Gothic" panose="020B0502020202020204" pitchFamily="34" charset="0"/>
              </a:rPr>
              <a:t>adeiladu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 smtClean="0">
                <a:latin typeface="Century Gothic" panose="020B0502020202020204" pitchFamily="34" charset="0"/>
              </a:rPr>
              <a:t>riffiau</a:t>
            </a:r>
            <a:r>
              <a:rPr lang="en-GB" sz="2000" dirty="0" smtClean="0">
                <a:latin typeface="Century Gothic" panose="020B0502020202020204" pitchFamily="34" charset="0"/>
              </a:rPr>
              <a:t>, </a:t>
            </a:r>
            <a:r>
              <a:rPr lang="en-GB" sz="2000" dirty="0">
                <a:latin typeface="Century Gothic" panose="020B0502020202020204" pitchFamily="34" charset="0"/>
              </a:rPr>
              <a:t>ond yn </a:t>
            </a:r>
            <a:r>
              <a:rPr lang="en-GB" sz="2000" dirty="0" err="1">
                <a:latin typeface="Century Gothic" panose="020B0502020202020204" pitchFamily="34" charset="0"/>
              </a:rPr>
              <a:t>byw</a:t>
            </a:r>
            <a:r>
              <a:rPr lang="en-GB" sz="2000" dirty="0">
                <a:latin typeface="Century Gothic" panose="020B0502020202020204" pitchFamily="34" charset="0"/>
              </a:rPr>
              <a:t> mewn </a:t>
            </a:r>
            <a:r>
              <a:rPr lang="en-GB" sz="2000" dirty="0" err="1">
                <a:latin typeface="Century Gothic" panose="020B0502020202020204" pitchFamily="34" charset="0"/>
              </a:rPr>
              <a:t>hinsoddau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trofannol</a:t>
            </a:r>
            <a:r>
              <a:rPr lang="en-GB" sz="2000" dirty="0">
                <a:latin typeface="Century Gothic" panose="020B0502020202020204" pitchFamily="34" charset="0"/>
              </a:rPr>
              <a:t> ac </a:t>
            </a:r>
            <a:r>
              <a:rPr lang="en-GB" sz="2000" dirty="0" err="1">
                <a:latin typeface="Century Gothic" panose="020B0502020202020204" pitchFamily="34" charset="0"/>
              </a:rPr>
              <a:t>isdrofannol</a:t>
            </a:r>
            <a:r>
              <a:rPr lang="en-GB" sz="2000" dirty="0">
                <a:latin typeface="Century Gothic" panose="020B0502020202020204" pitchFamily="34" charset="0"/>
              </a:rPr>
              <a:t> gan fod </a:t>
            </a:r>
            <a:r>
              <a:rPr lang="en-GB" sz="2000" dirty="0" err="1">
                <a:latin typeface="Century Gothic" panose="020B0502020202020204" pitchFamily="34" charset="0"/>
              </a:rPr>
              <a:t>arnynt</a:t>
            </a:r>
            <a:r>
              <a:rPr lang="en-GB" sz="2000" dirty="0">
                <a:latin typeface="Century Gothic" panose="020B0502020202020204" pitchFamily="34" charset="0"/>
              </a:rPr>
              <a:t> angen </a:t>
            </a:r>
            <a:r>
              <a:rPr lang="en-GB" sz="2000" dirty="0" err="1">
                <a:latin typeface="Century Gothic" panose="020B0502020202020204" pitchFamily="34" charset="0"/>
              </a:rPr>
              <a:t>moroedd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cynnes</a:t>
            </a:r>
            <a:endParaRPr lang="en-GB" sz="2000" dirty="0">
              <a:latin typeface="Century Gothic" panose="020B0502020202020204" pitchFamily="34" charset="0"/>
            </a:endParaRPr>
          </a:p>
        </p:txBody>
      </p:sp>
      <p:pic>
        <p:nvPicPr>
          <p:cNvPr id="15" name="Picture 4" descr="DSCN6821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4498" y="901629"/>
            <a:ext cx="4809067" cy="360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8839429" y="3929486"/>
            <a:ext cx="3352571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latin typeface="Century Gothic" panose="020B0502020202020204" pitchFamily="34" charset="0"/>
              </a:rPr>
              <a:t>Y rhannau a gedwir yw’r theca – y siambrau solet a feddiannwyd gan y polypau cwrel</a:t>
            </a:r>
            <a:endParaRPr lang="en-US" altLang="en-US" sz="2000" dirty="0">
              <a:latin typeface="Century Gothic" panose="020B0502020202020204" pitchFamily="34" charset="0"/>
            </a:endParaRPr>
          </a:p>
        </p:txBody>
      </p:sp>
      <p:sp>
        <p:nvSpPr>
          <p:cNvPr id="3" name="Left Arrow 2"/>
          <p:cNvSpPr/>
          <p:nvPr/>
        </p:nvSpPr>
        <p:spPr>
          <a:xfrm rot="1237888">
            <a:off x="6035137" y="3671637"/>
            <a:ext cx="2797131" cy="355364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40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0000">
        <p:circle/>
      </p:transition>
    </mc:Choice>
    <mc:Fallback xmlns="">
      <p:transition spd="slow" advClick="0" advTm="2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nnnnn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0" y="5388182"/>
            <a:ext cx="12193057" cy="1469818"/>
            <a:chOff x="0" y="5388182"/>
            <a:chExt cx="12193057" cy="1469818"/>
          </a:xfrm>
        </p:grpSpPr>
        <p:grpSp>
          <p:nvGrpSpPr>
            <p:cNvPr id="4" name="Group 3"/>
            <p:cNvGrpSpPr/>
            <p:nvPr/>
          </p:nvGrpSpPr>
          <p:grpSpPr>
            <a:xfrm>
              <a:off x="0" y="5388182"/>
              <a:ext cx="12193057" cy="1469818"/>
              <a:chOff x="0" y="3704122"/>
              <a:chExt cx="12193057" cy="1469818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054" y="3806073"/>
                <a:ext cx="5098415" cy="1367867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70507" y="3961052"/>
                <a:ext cx="1057910" cy="1057910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</p:pic>
          <p:sp>
            <p:nvSpPr>
              <p:cNvPr id="8" name="Rectangle 7"/>
              <p:cNvSpPr/>
              <p:nvPr/>
            </p:nvSpPr>
            <p:spPr>
              <a:xfrm>
                <a:off x="0" y="3704122"/>
                <a:ext cx="12193057" cy="1469818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>
              <a:off x="7003565" y="5850900"/>
              <a:ext cx="3095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entury Gothic" panose="020B0502020202020204" pitchFamily="34" charset="0"/>
                </a:rPr>
                <a:t>GEOMÔN</a:t>
              </a:r>
            </a:p>
          </p:txBody>
        </p:sp>
      </p:grp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729" y="975360"/>
            <a:ext cx="6913226" cy="3958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284541" y="79649"/>
            <a:ext cx="4805859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>
                <a:latin typeface="Century Gothic" panose="020B0502020202020204" pitchFamily="34" charset="0"/>
              </a:rPr>
              <a:t>Y</a:t>
            </a:r>
            <a:r>
              <a:rPr lang="en-GB" sz="1900">
                <a:latin typeface="Century Gothic" panose="020B0502020202020204" pitchFamily="34" charset="0"/>
              </a:rPr>
              <a:t> cwrel yn y calchfaen yw’r rhywogaeth o’r enw </a:t>
            </a:r>
            <a:r>
              <a:rPr lang="en-GB" sz="1900" b="1" i="1">
                <a:solidFill>
                  <a:srgbClr val="FF0000"/>
                </a:solidFill>
                <a:latin typeface="Century Gothic" panose="020B0502020202020204" pitchFamily="34" charset="0"/>
              </a:rPr>
              <a:t>Lithostrotion</a:t>
            </a:r>
            <a:endParaRPr lang="en-GB" sz="1900" b="1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endParaRPr lang="en-GB" sz="1900" i="1" dirty="0">
              <a:latin typeface="Century Gothic" panose="020B0502020202020204" pitchFamily="34" charset="0"/>
            </a:endParaRPr>
          </a:p>
          <a:p>
            <a:r>
              <a:rPr lang="en-GB" sz="1900">
                <a:latin typeface="Century Gothic" panose="020B0502020202020204" pitchFamily="34" charset="0"/>
              </a:rPr>
              <a:t>Roedd pob polyp cwrel yn ei theca yn cynnwys algâu symbiotig o fewn ei feinweoedd</a:t>
            </a:r>
            <a:endParaRPr lang="en-GB" sz="1900" dirty="0">
              <a:latin typeface="Century Gothic" panose="020B0502020202020204" pitchFamily="34" charset="0"/>
            </a:endParaRPr>
          </a:p>
          <a:p>
            <a:endParaRPr lang="en-GB" sz="1900" dirty="0">
              <a:latin typeface="Century Gothic" panose="020B0502020202020204" pitchFamily="34" charset="0"/>
            </a:endParaRPr>
          </a:p>
          <a:p>
            <a:r>
              <a:rPr lang="en-GB" sz="1900">
                <a:latin typeface="Century Gothic" panose="020B0502020202020204" pitchFamily="34" charset="0"/>
              </a:rPr>
              <a:t>Roedd yr algâu – planhigion – yn defnyddio </a:t>
            </a:r>
            <a:r>
              <a:rPr lang="en-GB" sz="1900" i="1">
                <a:latin typeface="Century Gothic" panose="020B0502020202020204" pitchFamily="34" charset="0"/>
              </a:rPr>
              <a:t>ffotosynthesis</a:t>
            </a:r>
            <a:r>
              <a:rPr lang="en-GB" sz="1900">
                <a:latin typeface="Century Gothic" panose="020B0502020202020204" pitchFamily="34" charset="0"/>
              </a:rPr>
              <a:t>, sef defnyddio ynni golau i dyfu. Arweiniodd hyn at ddyddodiad calsiwm carbonad a ddefnyddiwyd gan y cwrelau i adeiladu’r rîff</a:t>
            </a:r>
            <a:endParaRPr lang="en-GB" sz="1900" dirty="0">
              <a:latin typeface="Century Gothic" panose="020B0502020202020204" pitchFamily="34" charset="0"/>
            </a:endParaRPr>
          </a:p>
          <a:p>
            <a:endParaRPr lang="en-GB" sz="1900" dirty="0">
              <a:latin typeface="Century Gothic" panose="020B0502020202020204" pitchFamily="34" charset="0"/>
            </a:endParaRPr>
          </a:p>
          <a:p>
            <a:r>
              <a:rPr lang="en-GB" sz="1900">
                <a:latin typeface="Century Gothic" panose="020B0502020202020204" pitchFamily="34" charset="0"/>
              </a:rPr>
              <a:t>Ni allai hyn ond digwydd os oedd tymheredd y dŵr yn uchel a bod digon o olau i’r algâu ddefnyddio ffotosynthesis</a:t>
            </a:r>
            <a:endParaRPr lang="en-GB" sz="1900" dirty="0">
              <a:latin typeface="Century Gothic" panose="020B0502020202020204" pitchFamily="34" charset="0"/>
            </a:endParaRPr>
          </a:p>
          <a:p>
            <a:endParaRPr lang="en-GB" sz="2000" dirty="0">
              <a:latin typeface="Century Gothic" panose="020B0502020202020204" pitchFamily="34" charset="0"/>
            </a:endParaRPr>
          </a:p>
          <a:p>
            <a:endParaRPr lang="en-GB" sz="2000" dirty="0">
              <a:latin typeface="Century Gothic" panose="020B0502020202020204" pitchFamily="34" charset="0"/>
            </a:endParaRPr>
          </a:p>
          <a:p>
            <a:endParaRPr lang="en-GB" sz="2000" dirty="0">
              <a:latin typeface="Century Gothic" panose="020B0502020202020204" pitchFamily="34" charset="0"/>
            </a:endParaRPr>
          </a:p>
          <a:p>
            <a:endParaRPr lang="en-GB" sz="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957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23000">
        <p:circle/>
      </p:transition>
    </mc:Choice>
    <mc:Fallback xmlns="">
      <p:transition spd="slow" advClick="0" advTm="23000">
        <p:circl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2800</TotalTime>
  <Words>2014</Words>
  <Application>Microsoft Office PowerPoint</Application>
  <PresentationFormat>Custom</PresentationFormat>
  <Paragraphs>242</Paragraphs>
  <Slides>32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4" baseType="lpstr">
      <vt:lpstr>Office Theme</vt:lpstr>
      <vt:lpstr>Photo Editor Photo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oss072</dc:creator>
  <cp:lastModifiedBy>John Conway</cp:lastModifiedBy>
  <cp:revision>168</cp:revision>
  <dcterms:created xsi:type="dcterms:W3CDTF">2020-07-17T10:27:36Z</dcterms:created>
  <dcterms:modified xsi:type="dcterms:W3CDTF">2020-09-12T14:58:42Z</dcterms:modified>
</cp:coreProperties>
</file>